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71" r:id="rId7"/>
    <p:sldId id="262" r:id="rId8"/>
    <p:sldId id="263" r:id="rId9"/>
    <p:sldId id="264" r:id="rId10"/>
    <p:sldId id="265" r:id="rId11"/>
    <p:sldId id="266" r:id="rId12"/>
    <p:sldId id="267" r:id="rId13"/>
    <p:sldId id="274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3300"/>
    <a:srgbClr val="303030"/>
    <a:srgbClr val="1F1F1F"/>
    <a:srgbClr val="A59F9F"/>
    <a:srgbClr val="211313"/>
    <a:srgbClr val="FFFF00"/>
    <a:srgbClr val="F16D65"/>
    <a:srgbClr val="150A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ijl, gemiddeld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9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811B7-3AC4-474C-9A84-448369A36515}" type="datetimeFigureOut">
              <a:rPr lang="nl-NL" smtClean="0"/>
              <a:t>31-10-2022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5B788-DD1A-4E51-99BF-0675D05110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9578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5B788-DD1A-4E51-99BF-0675D0511079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5573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5B788-DD1A-4E51-99BF-0675D0511079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1687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5B788-DD1A-4E51-99BF-0675D0511079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5032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5B788-DD1A-4E51-99BF-0675D0511079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2668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13% heeft </a:t>
            </a:r>
            <a:r>
              <a:rPr lang="nl-NL" dirty="0" err="1"/>
              <a:t>consentratieproblemen</a:t>
            </a:r>
            <a:r>
              <a:rPr lang="nl-NL" dirty="0"/>
              <a:t> na corona. </a:t>
            </a:r>
          </a:p>
          <a:p>
            <a:r>
              <a:rPr lang="nl-NL" dirty="0"/>
              <a:t>29% van de studenten heeft last van concentratieproblemen. 70% geeft aan dat zij druk ervaren om te presteren, en hierdoor de concentratieproblemen krijgt.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5B788-DD1A-4E51-99BF-0675D051107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4990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5B788-DD1A-4E51-99BF-0675D0511079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4056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5B788-DD1A-4E51-99BF-0675D051107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3859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5B788-DD1A-4E51-99BF-0675D051107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879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5B788-DD1A-4E51-99BF-0675D0511079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1666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5B788-DD1A-4E51-99BF-0675D0511079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0510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5B788-DD1A-4E51-99BF-0675D0511079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1645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5B788-DD1A-4E51-99BF-0675D0511079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7334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351E9-A2CE-42B0-BAE4-B9E108BF1C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7B11181-1B3F-4CA9-9B76-2BA516807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F0C0B4-2971-4062-88B7-FAE20ECE7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52FD-EAF2-40D5-95A1-4EE8A40F19D1}" type="datetimeFigureOut">
              <a:rPr lang="nl-NL" smtClean="0"/>
              <a:t>31-10-2022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1E23A0F-8E87-4C84-BF78-9F6C7C675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6B5FFF-6A35-4E34-B5EF-8051024DF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A3C1-B95D-4F0E-A060-A5C045C42F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292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CDEA72-F05A-4AD1-9ED3-4CDC31AE2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69C45F-FCE1-4AEF-980E-F906CAA76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DE901B-4D15-47B6-8BCA-CBF14E31E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52FD-EAF2-40D5-95A1-4EE8A40F19D1}" type="datetimeFigureOut">
              <a:rPr lang="nl-NL" smtClean="0"/>
              <a:t>31-10-2022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1C0FD4-0D47-4744-9777-6C800CF9C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A711C5-AE4E-4848-8F2C-0C69C516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A3C1-B95D-4F0E-A060-A5C045C42F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07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645169E-98D7-4259-BBB7-FC471EE671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1B2B5FE-6A64-495B-A1D9-8534C42A9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2DC27D-C311-433F-B399-51A3FBA7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52FD-EAF2-40D5-95A1-4EE8A40F19D1}" type="datetimeFigureOut">
              <a:rPr lang="nl-NL" smtClean="0"/>
              <a:t>31-10-2022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DBFBCE-C7DF-441B-8F6D-E5AF4D702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F0A395-5D5A-4847-B4C9-5F5BCFA2D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A3C1-B95D-4F0E-A060-A5C045C42F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178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3717DF-827A-46B4-A54F-185F47174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EE67F2-76B5-44E4-9899-5A113F42D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EC57C8-DC39-4BFE-899B-B8CF75CA9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52FD-EAF2-40D5-95A1-4EE8A40F19D1}" type="datetimeFigureOut">
              <a:rPr lang="nl-NL" smtClean="0"/>
              <a:t>31-10-2022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31DA15-9DAB-47DF-AAE7-4EF787D35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86D671-6905-4D72-9123-E2217E2DF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A3C1-B95D-4F0E-A060-A5C045C42F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5942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1C6155-3348-4ACC-B907-0E269AD83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75C691-0A7D-495F-8A3A-A14286173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D7788B-6DC8-4067-9D9C-073CAAB72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52FD-EAF2-40D5-95A1-4EE8A40F19D1}" type="datetimeFigureOut">
              <a:rPr lang="nl-NL" smtClean="0"/>
              <a:t>31-10-2022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1CB907-D5BA-4C9A-8CC8-9795CB941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A1875A-FBAB-41FF-A605-5375A6F34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A3C1-B95D-4F0E-A060-A5C045C42F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3408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40D7A7-5406-49F8-98EA-E02186876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B5B5BE-6CD6-4F76-BFE9-08ACF43679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C73ECD8-6554-499B-BBDA-9BCAE95FE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29BA072-7888-4891-A3F2-3270D281C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52FD-EAF2-40D5-95A1-4EE8A40F19D1}" type="datetimeFigureOut">
              <a:rPr lang="nl-NL" smtClean="0"/>
              <a:t>31-10-2022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F65E57F-D3E0-4823-871E-7D412A0D0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2F90FE9-919A-4A9D-822D-3292656A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A3C1-B95D-4F0E-A060-A5C045C42F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021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02BD8C-201F-4481-B46B-32FCA9623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9F101F-547B-40EF-8EBE-16FA15D04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AD39253-5918-4147-A219-389C04E59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7116844-92C7-403C-8C72-14535DA890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FB979FA-5B1C-4178-A1E7-CB789BFF9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B2A57B5-B05D-4421-8493-C80F06FA9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52FD-EAF2-40D5-95A1-4EE8A40F19D1}" type="datetimeFigureOut">
              <a:rPr lang="nl-NL" smtClean="0"/>
              <a:t>31-10-2022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3352C50-F3C1-4830-818D-286123C60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1BFADE4-3F22-41BC-BDB8-725FBA7A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A3C1-B95D-4F0E-A060-A5C045C42F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0268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C0D95D-9D57-4337-B688-199037756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491F7F3-1982-451A-822E-BE127E35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52FD-EAF2-40D5-95A1-4EE8A40F19D1}" type="datetimeFigureOut">
              <a:rPr lang="nl-NL" smtClean="0"/>
              <a:t>31-10-2022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969C6D9-BF6E-4ADA-A48D-0BE62540D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227BE91-7BB2-46FA-A9E1-5B53B2E67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A3C1-B95D-4F0E-A060-A5C045C42F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457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B2B096C-4697-45F6-9CF1-ED976B670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52FD-EAF2-40D5-95A1-4EE8A40F19D1}" type="datetimeFigureOut">
              <a:rPr lang="nl-NL" smtClean="0"/>
              <a:t>31-10-2022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8469625-F819-4B8C-8B2B-DEC475A79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22EDCB0-E201-4290-B6DB-267FDB8CD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A3C1-B95D-4F0E-A060-A5C045C42F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2173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3BFCA-C194-4DC6-A142-B1B06FFBB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4B669F-311F-4790-91FF-CB9D4149C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43AC27B-14A5-4A7A-8692-353F193486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BAF326-5FA0-4721-87C5-96F26F388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52FD-EAF2-40D5-95A1-4EE8A40F19D1}" type="datetimeFigureOut">
              <a:rPr lang="nl-NL" smtClean="0"/>
              <a:t>31-10-2022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3A5C76D-2277-4A0D-8FF8-D8C5CFC61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09382CF-AD2F-4153-97C4-8CA3D293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A3C1-B95D-4F0E-A060-A5C045C42F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439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620B00-05A5-4443-83DF-7F3FD7A7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7EEF979-9534-495E-8D78-C196BC3CB0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A3D0483-4840-4920-B530-103A967B0A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0A16354-E0C1-4EFD-8FEA-7C65B7DBD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52FD-EAF2-40D5-95A1-4EE8A40F19D1}" type="datetimeFigureOut">
              <a:rPr lang="nl-NL" smtClean="0"/>
              <a:t>31-10-2022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EA0463D-DE1A-43AE-A009-EE6343330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A1E5BF5-268C-4C36-AFA4-735981063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A3C1-B95D-4F0E-A060-A5C045C42F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044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0EA7C47-B037-4D8D-BCD9-DDD90F496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41056D7-2C68-4D19-9B0B-CF1DA38A6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7B278D-7DE3-45C9-96FA-4DE554242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452FD-EAF2-40D5-95A1-4EE8A40F19D1}" type="datetimeFigureOut">
              <a:rPr lang="nl-NL" smtClean="0"/>
              <a:t>31-10-2022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8E1121-252B-4E25-BABC-2B89E3691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C34265-0D0C-4C20-BEE9-0D9F205AF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DA3C1-B95D-4F0E-A060-A5C045C42F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129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1.svg"/><Relationship Id="rId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5.svg"/><Relationship Id="rId5" Type="http://schemas.openxmlformats.org/officeDocument/2006/relationships/image" Target="../media/image21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3" Type="http://schemas.openxmlformats.org/officeDocument/2006/relationships/image" Target="../media/image3.pn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M&amp;M's Coffee Nut Peanut Chocolate Candy Sharing Size 9.6-Ounce Bag :  Amazon.nl: Levensmiddelen">
            <a:extLst>
              <a:ext uri="{FF2B5EF4-FFF2-40B4-BE49-F238E27FC236}">
                <a16:creationId xmlns:a16="http://schemas.microsoft.com/office/drawing/2014/main" id="{8CB2D23D-2DE7-493B-B4AF-1D3C32D088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colorTemperature colorTemp="884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197" r="-5" b="24550"/>
          <a:stretch/>
        </p:blipFill>
        <p:spPr bwMode="auto">
          <a:xfrm>
            <a:off x="0" y="0"/>
            <a:ext cx="6095980" cy="3428990"/>
          </a:xfrm>
          <a:prstGeom prst="rect">
            <a:avLst/>
          </a:prstGeom>
          <a:noFill/>
        </p:spPr>
      </p:pic>
      <p:pic>
        <p:nvPicPr>
          <p:cNvPr id="20" name="Picture 20" descr="M&amp;M's Coffee Nut Peanut Chocolate Candy Sharing Size 9.6-Ounce Bag :  Amazon.nl: Levensmiddelen">
            <a:extLst>
              <a:ext uri="{FF2B5EF4-FFF2-40B4-BE49-F238E27FC236}">
                <a16:creationId xmlns:a16="http://schemas.microsoft.com/office/drawing/2014/main" id="{A2020FAF-041A-489D-A5FA-09912DBFDD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colorTemperature colorTemp="884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195" r="4" b="24557"/>
          <a:stretch/>
        </p:blipFill>
        <p:spPr bwMode="auto">
          <a:xfrm>
            <a:off x="6096000" y="10"/>
            <a:ext cx="6096000" cy="3428990"/>
          </a:xfrm>
          <a:prstGeom prst="rect">
            <a:avLst/>
          </a:prstGeom>
          <a:noFill/>
        </p:spPr>
      </p:pic>
      <p:pic>
        <p:nvPicPr>
          <p:cNvPr id="21" name="Picture 20" descr="M&amp;M's Coffee Nut Peanut Chocolate Candy Sharing Size 9.6-Ounce Bag :  Amazon.nl: Levensmiddelen">
            <a:extLst>
              <a:ext uri="{FF2B5EF4-FFF2-40B4-BE49-F238E27FC236}">
                <a16:creationId xmlns:a16="http://schemas.microsoft.com/office/drawing/2014/main" id="{E1CE3DEC-AB40-46C8-A6CC-4557CD61C6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colorTemperature colorTemp="884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197" r="-5" b="24550"/>
          <a:stretch/>
        </p:blipFill>
        <p:spPr bwMode="auto">
          <a:xfrm>
            <a:off x="20" y="3429000"/>
            <a:ext cx="6095980" cy="3429000"/>
          </a:xfrm>
          <a:prstGeom prst="rect">
            <a:avLst/>
          </a:prstGeom>
          <a:noFill/>
        </p:spPr>
      </p:pic>
      <p:pic>
        <p:nvPicPr>
          <p:cNvPr id="22" name="Picture 20" descr="M&amp;M's Coffee Nut Peanut Chocolate Candy Sharing Size 9.6-Ounce Bag :  Amazon.nl: Levensmiddelen">
            <a:extLst>
              <a:ext uri="{FF2B5EF4-FFF2-40B4-BE49-F238E27FC236}">
                <a16:creationId xmlns:a16="http://schemas.microsoft.com/office/drawing/2014/main" id="{16A2BDEE-D2C4-46E2-BD95-52A6F88299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colorTemperature colorTemp="884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195" r="4" b="24557"/>
          <a:stretch/>
        </p:blipFill>
        <p:spPr bwMode="auto">
          <a:xfrm>
            <a:off x="6096000" y="3429000"/>
            <a:ext cx="6096000" cy="3429000"/>
          </a:xfrm>
          <a:prstGeom prst="rect">
            <a:avLst/>
          </a:prstGeom>
          <a:noFill/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ame 90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8019312-5243-4129-BC90-F028A24C9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5528" y="4201466"/>
            <a:ext cx="2700944" cy="659993"/>
          </a:xfrm>
          <a:noFill/>
        </p:spPr>
        <p:txBody>
          <a:bodyPr>
            <a:normAutofit/>
          </a:bodyPr>
          <a:lstStyle/>
          <a:p>
            <a:r>
              <a:rPr lang="nl-NL" sz="1600" b="1" dirty="0">
                <a:solidFill>
                  <a:srgbClr val="080808"/>
                </a:solidFill>
                <a:latin typeface="Century Schoolbook" panose="02040604050505020304" pitchFamily="18" charset="0"/>
              </a:rPr>
              <a:t>Productintroductie</a:t>
            </a:r>
          </a:p>
          <a:p>
            <a:r>
              <a:rPr lang="nl-NL" sz="1600" b="1" dirty="0">
                <a:solidFill>
                  <a:srgbClr val="080808"/>
                </a:solidFill>
                <a:latin typeface="Century Schoolbook" panose="02040604050505020304" pitchFamily="18" charset="0"/>
              </a:rPr>
              <a:t>april 2022</a:t>
            </a:r>
          </a:p>
          <a:p>
            <a:endParaRPr lang="nl-NL" sz="1600" dirty="0">
              <a:solidFill>
                <a:srgbClr val="080808"/>
              </a:solidFill>
            </a:endParaRPr>
          </a:p>
        </p:txBody>
      </p:sp>
      <p:pic>
        <p:nvPicPr>
          <p:cNvPr id="1048" name="Picture 24" descr="Bedrijfscatering &amp; bedrijfsrestaurants ✓ Eurest Food">
            <a:extLst>
              <a:ext uri="{FF2B5EF4-FFF2-40B4-BE49-F238E27FC236}">
                <a16:creationId xmlns:a16="http://schemas.microsoft.com/office/drawing/2014/main" id="{72C70E07-4146-4B6C-A1B6-5BBB23DAE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803" y="2427782"/>
            <a:ext cx="26955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CE656104-AB50-4436-B68C-5C35FC9CBEAB}"/>
              </a:ext>
            </a:extLst>
          </p:cNvPr>
          <p:cNvSpPr/>
          <p:nvPr/>
        </p:nvSpPr>
        <p:spPr>
          <a:xfrm>
            <a:off x="0" y="3406126"/>
            <a:ext cx="3171039" cy="45719"/>
          </a:xfrm>
          <a:prstGeom prst="rect">
            <a:avLst/>
          </a:prstGeom>
          <a:solidFill>
            <a:srgbClr val="A5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88485759-A54B-489C-B74D-4D53915231E1}"/>
              </a:ext>
            </a:extLst>
          </p:cNvPr>
          <p:cNvSpPr/>
          <p:nvPr/>
        </p:nvSpPr>
        <p:spPr>
          <a:xfrm>
            <a:off x="9060887" y="3406125"/>
            <a:ext cx="3131073" cy="45720"/>
          </a:xfrm>
          <a:prstGeom prst="rect">
            <a:avLst/>
          </a:prstGeom>
          <a:solidFill>
            <a:srgbClr val="A5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225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F48F8AA2-BB61-4B35-A67B-C4BECA156B11}"/>
              </a:ext>
            </a:extLst>
          </p:cNvPr>
          <p:cNvSpPr/>
          <p:nvPr/>
        </p:nvSpPr>
        <p:spPr>
          <a:xfrm>
            <a:off x="1170862" y="0"/>
            <a:ext cx="11019614" cy="681016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115D66F1-C70B-49FE-B4AD-51D0D7C1161A}"/>
              </a:ext>
            </a:extLst>
          </p:cNvPr>
          <p:cNvSpPr/>
          <p:nvPr/>
        </p:nvSpPr>
        <p:spPr>
          <a:xfrm>
            <a:off x="0" y="639049"/>
            <a:ext cx="12197958" cy="549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E3EDB9B-91D4-4512-85EC-075DCA66F085}"/>
              </a:ext>
            </a:extLst>
          </p:cNvPr>
          <p:cNvSpPr/>
          <p:nvPr/>
        </p:nvSpPr>
        <p:spPr>
          <a:xfrm>
            <a:off x="4695802" y="979269"/>
            <a:ext cx="7502155" cy="5878732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8" name="Rechthoekige driehoek 27">
            <a:extLst>
              <a:ext uri="{FF2B5EF4-FFF2-40B4-BE49-F238E27FC236}">
                <a16:creationId xmlns:a16="http://schemas.microsoft.com/office/drawing/2014/main" id="{2A6EF51B-C29F-4529-87DF-C790D7DBCFB0}"/>
              </a:ext>
            </a:extLst>
          </p:cNvPr>
          <p:cNvSpPr/>
          <p:nvPr/>
        </p:nvSpPr>
        <p:spPr>
          <a:xfrm rot="5400000">
            <a:off x="4719899" y="781247"/>
            <a:ext cx="383492" cy="43168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EDA813E4-A3AD-45DB-A290-28B4FED65908}"/>
              </a:ext>
            </a:extLst>
          </p:cNvPr>
          <p:cNvSpPr/>
          <p:nvPr/>
        </p:nvSpPr>
        <p:spPr>
          <a:xfrm>
            <a:off x="9687208" y="273718"/>
            <a:ext cx="2503268" cy="365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ige driehoek 35">
            <a:extLst>
              <a:ext uri="{FF2B5EF4-FFF2-40B4-BE49-F238E27FC236}">
                <a16:creationId xmlns:a16="http://schemas.microsoft.com/office/drawing/2014/main" id="{1574ABA6-5B47-45E0-BA0B-FBF6C9D4E0AB}"/>
              </a:ext>
            </a:extLst>
          </p:cNvPr>
          <p:cNvSpPr/>
          <p:nvPr/>
        </p:nvSpPr>
        <p:spPr>
          <a:xfrm rot="16200000">
            <a:off x="9282734" y="310839"/>
            <a:ext cx="443620" cy="36532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E15BFB-51EA-40F1-B7E7-724FC8983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89" y="692131"/>
            <a:ext cx="4695803" cy="443621"/>
          </a:xfrm>
        </p:spPr>
        <p:txBody>
          <a:bodyPr>
            <a:noAutofit/>
          </a:bodyPr>
          <a:lstStyle/>
          <a:p>
            <a:pPr algn="ctr"/>
            <a:r>
              <a:rPr lang="nl-NL" sz="360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Social media</a:t>
            </a:r>
          </a:p>
        </p:txBody>
      </p:sp>
      <p:pic>
        <p:nvPicPr>
          <p:cNvPr id="1030" name="Picture 6" descr="Bedrijfscatering &amp; bedrijfsrestaurants ✓ Eurest Food">
            <a:extLst>
              <a:ext uri="{FF2B5EF4-FFF2-40B4-BE49-F238E27FC236}">
                <a16:creationId xmlns:a16="http://schemas.microsoft.com/office/drawing/2014/main" id="{A8D0250F-220D-4EB4-8102-DD78EE15D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931" y="327017"/>
            <a:ext cx="895823" cy="55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hthoek 75">
            <a:extLst>
              <a:ext uri="{FF2B5EF4-FFF2-40B4-BE49-F238E27FC236}">
                <a16:creationId xmlns:a16="http://schemas.microsoft.com/office/drawing/2014/main" id="{D115978A-391F-4E66-B1CE-8F8FAF11214A}"/>
              </a:ext>
            </a:extLst>
          </p:cNvPr>
          <p:cNvSpPr/>
          <p:nvPr/>
        </p:nvSpPr>
        <p:spPr>
          <a:xfrm>
            <a:off x="8658045" y="4558703"/>
            <a:ext cx="1692998" cy="755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entury Schoolbook" panose="02040604050505020304" pitchFamily="18" charset="0"/>
            </a:endParaRPr>
          </a:p>
        </p:txBody>
      </p:sp>
      <p:sp>
        <p:nvSpPr>
          <p:cNvPr id="12" name="Rechthoekige driehoek 11">
            <a:extLst>
              <a:ext uri="{FF2B5EF4-FFF2-40B4-BE49-F238E27FC236}">
                <a16:creationId xmlns:a16="http://schemas.microsoft.com/office/drawing/2014/main" id="{8A1F2716-F4A5-4F67-B55C-25217557F90D}"/>
              </a:ext>
            </a:extLst>
          </p:cNvPr>
          <p:cNvSpPr/>
          <p:nvPr/>
        </p:nvSpPr>
        <p:spPr>
          <a:xfrm rot="5400000">
            <a:off x="-17762" y="560968"/>
            <a:ext cx="262137" cy="226618"/>
          </a:xfrm>
          <a:prstGeom prst="rtTriangle">
            <a:avLst/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ED772BD-0DF1-4EA1-8C50-B2F699DB77F9}"/>
              </a:ext>
            </a:extLst>
          </p:cNvPr>
          <p:cNvSpPr/>
          <p:nvPr/>
        </p:nvSpPr>
        <p:spPr>
          <a:xfrm>
            <a:off x="6103482" y="1907766"/>
            <a:ext cx="6094476" cy="4950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ige driehoek 3">
            <a:extLst>
              <a:ext uri="{FF2B5EF4-FFF2-40B4-BE49-F238E27FC236}">
                <a16:creationId xmlns:a16="http://schemas.microsoft.com/office/drawing/2014/main" id="{3E797175-E355-4431-9205-5FDB6DBFA76F}"/>
              </a:ext>
            </a:extLst>
          </p:cNvPr>
          <p:cNvSpPr/>
          <p:nvPr/>
        </p:nvSpPr>
        <p:spPr>
          <a:xfrm rot="16200000">
            <a:off x="2354823" y="3109342"/>
            <a:ext cx="4950235" cy="254708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1543E8BD-B734-4469-A6D4-E173A664CBCE}"/>
              </a:ext>
            </a:extLst>
          </p:cNvPr>
          <p:cNvSpPr txBox="1"/>
          <p:nvPr/>
        </p:nvSpPr>
        <p:spPr>
          <a:xfrm>
            <a:off x="503971" y="1872235"/>
            <a:ext cx="30524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Campagne op: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Century Schoolbook" panose="02040604050505020304" pitchFamily="18" charset="0"/>
              </a:rPr>
              <a:t>Facebook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>
                <a:solidFill>
                  <a:schemeClr val="bg1"/>
                </a:solidFill>
                <a:latin typeface="Century Schoolbook" panose="02040604050505020304" pitchFamily="18" charset="0"/>
              </a:rPr>
              <a:t>TikTok</a:t>
            </a:r>
            <a:endParaRPr lang="nl-NL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Century Schoolbook" panose="02040604050505020304" pitchFamily="18" charset="0"/>
              </a:rPr>
              <a:t>Instagram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>
                <a:solidFill>
                  <a:schemeClr val="bg1"/>
                </a:solidFill>
                <a:latin typeface="Century Schoolbook" panose="02040604050505020304" pitchFamily="18" charset="0"/>
              </a:rPr>
              <a:t>Youtube</a:t>
            </a:r>
            <a:endParaRPr lang="nl-NL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endParaRPr lang="nl-NL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r>
              <a:rPr lang="nl-NL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Doel: naamsbekendheid &amp; enthousiasme nieuwe product creëren</a:t>
            </a:r>
          </a:p>
          <a:p>
            <a:endParaRPr lang="nl-NL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r>
              <a:rPr lang="nl-NL" dirty="0">
                <a:solidFill>
                  <a:schemeClr val="bg1"/>
                </a:solidFill>
                <a:latin typeface="Century Schoolbook" panose="02040604050505020304" pitchFamily="18" charset="0"/>
              </a:rPr>
              <a:t>D.m.v. </a:t>
            </a:r>
            <a:r>
              <a:rPr lang="nl-NL" dirty="0" err="1">
                <a:solidFill>
                  <a:schemeClr val="bg1"/>
                </a:solidFill>
                <a:latin typeface="Century Schoolbook" panose="02040604050505020304" pitchFamily="18" charset="0"/>
              </a:rPr>
              <a:t>teasing</a:t>
            </a:r>
            <a:r>
              <a:rPr lang="nl-NL" dirty="0">
                <a:solidFill>
                  <a:schemeClr val="bg1"/>
                </a:solidFill>
                <a:latin typeface="Century Schoolbook" panose="02040604050505020304" pitchFamily="18" charset="0"/>
              </a:rPr>
              <a:t> voor introductie en communicatie na introductie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D7B2A18-9C53-4B4F-8AFD-C3806B8B510F}"/>
              </a:ext>
            </a:extLst>
          </p:cNvPr>
          <p:cNvSpPr/>
          <p:nvPr/>
        </p:nvSpPr>
        <p:spPr>
          <a:xfrm>
            <a:off x="6806175" y="2455392"/>
            <a:ext cx="1892963" cy="1041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106" name="Picture 10" descr="Free Instagram Vector - (4.631 Gratis downloads)">
            <a:extLst>
              <a:ext uri="{FF2B5EF4-FFF2-40B4-BE49-F238E27FC236}">
                <a16:creationId xmlns:a16="http://schemas.microsoft.com/office/drawing/2014/main" id="{62F378B7-700E-46BE-8A42-EF3FD1AD0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954" y="5017774"/>
            <a:ext cx="3705225" cy="86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F52CE137-926F-4B84-872F-B7E1EE1396D7}"/>
              </a:ext>
            </a:extLst>
          </p:cNvPr>
          <p:cNvSpPr/>
          <p:nvPr/>
        </p:nvSpPr>
        <p:spPr>
          <a:xfrm>
            <a:off x="6925901" y="2244779"/>
            <a:ext cx="4526733" cy="44276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3B2FE28-AFD3-4357-95A4-3CB8FFDBDB05}"/>
              </a:ext>
            </a:extLst>
          </p:cNvPr>
          <p:cNvSpPr txBox="1"/>
          <p:nvPr/>
        </p:nvSpPr>
        <p:spPr>
          <a:xfrm>
            <a:off x="7237953" y="5693591"/>
            <a:ext cx="3680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err="1"/>
              <a:t>mms.nederland</a:t>
            </a:r>
            <a:endParaRPr lang="nl-NL" sz="1400" dirty="0"/>
          </a:p>
        </p:txBody>
      </p:sp>
      <p:pic>
        <p:nvPicPr>
          <p:cNvPr id="4108" name="Picture 12" descr="Pin op M&amp;M's Candy">
            <a:extLst>
              <a:ext uri="{FF2B5EF4-FFF2-40B4-BE49-F238E27FC236}">
                <a16:creationId xmlns:a16="http://schemas.microsoft.com/office/drawing/2014/main" id="{62D080E1-DC81-4D54-8DA3-78DE829362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8" t="29835" b="25808"/>
          <a:stretch/>
        </p:blipFill>
        <p:spPr bwMode="auto">
          <a:xfrm>
            <a:off x="7214993" y="2359182"/>
            <a:ext cx="3871454" cy="273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kstvak 29">
            <a:extLst>
              <a:ext uri="{FF2B5EF4-FFF2-40B4-BE49-F238E27FC236}">
                <a16:creationId xmlns:a16="http://schemas.microsoft.com/office/drawing/2014/main" id="{F89657BD-E880-488C-8066-12F250708AE8}"/>
              </a:ext>
            </a:extLst>
          </p:cNvPr>
          <p:cNvSpPr txBox="1"/>
          <p:nvPr/>
        </p:nvSpPr>
        <p:spPr>
          <a:xfrm>
            <a:off x="566239" y="6080451"/>
            <a:ext cx="2086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i="1" dirty="0">
                <a:solidFill>
                  <a:schemeClr val="bg1"/>
                </a:solidFill>
              </a:rPr>
              <a:t>Bron: </a:t>
            </a:r>
            <a:r>
              <a:rPr lang="nl-NL" sz="1200" b="1" i="1" dirty="0" err="1">
                <a:solidFill>
                  <a:schemeClr val="bg1"/>
                </a:solidFill>
              </a:rPr>
              <a:t>RTLnieuws</a:t>
            </a:r>
            <a:r>
              <a:rPr lang="nl-NL" sz="1200" b="1" i="1" dirty="0">
                <a:solidFill>
                  <a:schemeClr val="bg1"/>
                </a:solidFill>
              </a:rPr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1520873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F48F8AA2-BB61-4B35-A67B-C4BECA156B11}"/>
              </a:ext>
            </a:extLst>
          </p:cNvPr>
          <p:cNvSpPr/>
          <p:nvPr/>
        </p:nvSpPr>
        <p:spPr>
          <a:xfrm>
            <a:off x="1170862" y="0"/>
            <a:ext cx="11019614" cy="681016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115D66F1-C70B-49FE-B4AD-51D0D7C1161A}"/>
              </a:ext>
            </a:extLst>
          </p:cNvPr>
          <p:cNvSpPr/>
          <p:nvPr/>
        </p:nvSpPr>
        <p:spPr>
          <a:xfrm>
            <a:off x="0" y="639049"/>
            <a:ext cx="12197958" cy="549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E3EDB9B-91D4-4512-85EC-075DCA66F085}"/>
              </a:ext>
            </a:extLst>
          </p:cNvPr>
          <p:cNvSpPr/>
          <p:nvPr/>
        </p:nvSpPr>
        <p:spPr>
          <a:xfrm>
            <a:off x="4695802" y="979269"/>
            <a:ext cx="7502155" cy="5878732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8" name="Rechthoekige driehoek 27">
            <a:extLst>
              <a:ext uri="{FF2B5EF4-FFF2-40B4-BE49-F238E27FC236}">
                <a16:creationId xmlns:a16="http://schemas.microsoft.com/office/drawing/2014/main" id="{2A6EF51B-C29F-4529-87DF-C790D7DBCFB0}"/>
              </a:ext>
            </a:extLst>
          </p:cNvPr>
          <p:cNvSpPr/>
          <p:nvPr/>
        </p:nvSpPr>
        <p:spPr>
          <a:xfrm rot="5400000">
            <a:off x="4719899" y="781247"/>
            <a:ext cx="383492" cy="43168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EDA813E4-A3AD-45DB-A290-28B4FED65908}"/>
              </a:ext>
            </a:extLst>
          </p:cNvPr>
          <p:cNvSpPr/>
          <p:nvPr/>
        </p:nvSpPr>
        <p:spPr>
          <a:xfrm>
            <a:off x="9687208" y="273718"/>
            <a:ext cx="2503268" cy="365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ige driehoek 35">
            <a:extLst>
              <a:ext uri="{FF2B5EF4-FFF2-40B4-BE49-F238E27FC236}">
                <a16:creationId xmlns:a16="http://schemas.microsoft.com/office/drawing/2014/main" id="{1574ABA6-5B47-45E0-BA0B-FBF6C9D4E0AB}"/>
              </a:ext>
            </a:extLst>
          </p:cNvPr>
          <p:cNvSpPr/>
          <p:nvPr/>
        </p:nvSpPr>
        <p:spPr>
          <a:xfrm rot="16200000">
            <a:off x="9282734" y="310839"/>
            <a:ext cx="443620" cy="36532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E15BFB-51EA-40F1-B7E7-724FC8983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89" y="692131"/>
            <a:ext cx="4695803" cy="443621"/>
          </a:xfrm>
        </p:spPr>
        <p:txBody>
          <a:bodyPr>
            <a:noAutofit/>
          </a:bodyPr>
          <a:lstStyle/>
          <a:p>
            <a:pPr algn="ctr"/>
            <a:r>
              <a:rPr lang="nl-NL" sz="360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Sampling</a:t>
            </a:r>
          </a:p>
        </p:txBody>
      </p:sp>
      <p:pic>
        <p:nvPicPr>
          <p:cNvPr id="1030" name="Picture 6" descr="Bedrijfscatering &amp; bedrijfsrestaurants ✓ Eurest Food">
            <a:extLst>
              <a:ext uri="{FF2B5EF4-FFF2-40B4-BE49-F238E27FC236}">
                <a16:creationId xmlns:a16="http://schemas.microsoft.com/office/drawing/2014/main" id="{A8D0250F-220D-4EB4-8102-DD78EE15D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931" y="327017"/>
            <a:ext cx="895823" cy="55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hthoek 75">
            <a:extLst>
              <a:ext uri="{FF2B5EF4-FFF2-40B4-BE49-F238E27FC236}">
                <a16:creationId xmlns:a16="http://schemas.microsoft.com/office/drawing/2014/main" id="{D115978A-391F-4E66-B1CE-8F8FAF11214A}"/>
              </a:ext>
            </a:extLst>
          </p:cNvPr>
          <p:cNvSpPr/>
          <p:nvPr/>
        </p:nvSpPr>
        <p:spPr>
          <a:xfrm>
            <a:off x="8658045" y="4558703"/>
            <a:ext cx="1692998" cy="755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entury Schoolbook" panose="02040604050505020304" pitchFamily="18" charset="0"/>
            </a:endParaRPr>
          </a:p>
        </p:txBody>
      </p:sp>
      <p:sp>
        <p:nvSpPr>
          <p:cNvPr id="12" name="Rechthoekige driehoek 11">
            <a:extLst>
              <a:ext uri="{FF2B5EF4-FFF2-40B4-BE49-F238E27FC236}">
                <a16:creationId xmlns:a16="http://schemas.microsoft.com/office/drawing/2014/main" id="{8A1F2716-F4A5-4F67-B55C-25217557F90D}"/>
              </a:ext>
            </a:extLst>
          </p:cNvPr>
          <p:cNvSpPr/>
          <p:nvPr/>
        </p:nvSpPr>
        <p:spPr>
          <a:xfrm rot="5400000">
            <a:off x="-17762" y="560968"/>
            <a:ext cx="262137" cy="226618"/>
          </a:xfrm>
          <a:prstGeom prst="rtTriangle">
            <a:avLst/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ED772BD-0DF1-4EA1-8C50-B2F699DB77F9}"/>
              </a:ext>
            </a:extLst>
          </p:cNvPr>
          <p:cNvSpPr/>
          <p:nvPr/>
        </p:nvSpPr>
        <p:spPr>
          <a:xfrm>
            <a:off x="6103482" y="1907766"/>
            <a:ext cx="6094476" cy="4950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ige driehoek 3">
            <a:extLst>
              <a:ext uri="{FF2B5EF4-FFF2-40B4-BE49-F238E27FC236}">
                <a16:creationId xmlns:a16="http://schemas.microsoft.com/office/drawing/2014/main" id="{3E797175-E355-4431-9205-5FDB6DBFA76F}"/>
              </a:ext>
            </a:extLst>
          </p:cNvPr>
          <p:cNvSpPr/>
          <p:nvPr/>
        </p:nvSpPr>
        <p:spPr>
          <a:xfrm rot="16200000">
            <a:off x="2354823" y="3109342"/>
            <a:ext cx="4950235" cy="254708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1543E8BD-B734-4469-A6D4-E173A664CBCE}"/>
              </a:ext>
            </a:extLst>
          </p:cNvPr>
          <p:cNvSpPr txBox="1"/>
          <p:nvPr/>
        </p:nvSpPr>
        <p:spPr>
          <a:xfrm>
            <a:off x="503971" y="1872235"/>
            <a:ext cx="30524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NS Stations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Century Schoolbook" panose="02040604050505020304" pitchFamily="18" charset="0"/>
              </a:rPr>
              <a:t>Hoge concentratie doelgroep</a:t>
            </a:r>
          </a:p>
          <a:p>
            <a:r>
              <a:rPr lang="nl-NL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Sampling op: </a:t>
            </a:r>
          </a:p>
          <a:p>
            <a:endParaRPr lang="nl-NL" b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Century Schoolbook" panose="02040604050505020304" pitchFamily="18" charset="0"/>
              </a:rPr>
              <a:t>Den Bosch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Century Schoolbook" panose="02040604050505020304" pitchFamily="18" charset="0"/>
              </a:rPr>
              <a:t>Eindhoven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Century Schoolbook" panose="02040604050505020304" pitchFamily="18" charset="0"/>
              </a:rPr>
              <a:t>Maastricht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Century Schoolbook" panose="02040604050505020304" pitchFamily="18" charset="0"/>
              </a:rPr>
              <a:t>Wageningen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Century Schoolbook" panose="02040604050505020304" pitchFamily="18" charset="0"/>
              </a:rPr>
              <a:t>Leiden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Century Schoolbook" panose="02040604050505020304" pitchFamily="18" charset="0"/>
              </a:rPr>
              <a:t>Groningen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Century Schoolbook" panose="02040604050505020304" pitchFamily="18" charset="0"/>
              </a:rPr>
              <a:t>Amsterdam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Century Schoolbook" panose="02040604050505020304" pitchFamily="18" charset="0"/>
              </a:rPr>
              <a:t>Heerlen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Century Schoolbook" panose="02040604050505020304" pitchFamily="18" charset="0"/>
              </a:rPr>
              <a:t>Sittard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Century Schoolbook" panose="02040604050505020304" pitchFamily="18" charset="0"/>
              </a:rPr>
              <a:t>Breda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Century Schoolbook" panose="02040604050505020304" pitchFamily="18" charset="0"/>
              </a:rPr>
              <a:t>Tilburg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D7B2A18-9C53-4B4F-8AFD-C3806B8B510F}"/>
              </a:ext>
            </a:extLst>
          </p:cNvPr>
          <p:cNvSpPr/>
          <p:nvPr/>
        </p:nvSpPr>
        <p:spPr>
          <a:xfrm>
            <a:off x="6806175" y="2455392"/>
            <a:ext cx="1892963" cy="1041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170" name="Picture 2" descr="Sampling op stations | Streetmodels">
            <a:extLst>
              <a:ext uri="{FF2B5EF4-FFF2-40B4-BE49-F238E27FC236}">
                <a16:creationId xmlns:a16="http://schemas.microsoft.com/office/drawing/2014/main" id="{78A56281-AD7C-4B79-A5CA-2212A33AF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021" y="2190939"/>
            <a:ext cx="6037301" cy="402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1974F4CF-FCA3-443C-A64C-D3C933415EEA}"/>
              </a:ext>
            </a:extLst>
          </p:cNvPr>
          <p:cNvSpPr txBox="1"/>
          <p:nvPr/>
        </p:nvSpPr>
        <p:spPr>
          <a:xfrm>
            <a:off x="506376" y="6474220"/>
            <a:ext cx="2086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i="1" dirty="0">
                <a:solidFill>
                  <a:schemeClr val="bg1"/>
                </a:solidFill>
              </a:rPr>
              <a:t>Bron: EMFI, 2018</a:t>
            </a:r>
          </a:p>
        </p:txBody>
      </p:sp>
    </p:spTree>
    <p:extLst>
      <p:ext uri="{BB962C8B-B14F-4D97-AF65-F5344CB8AC3E}">
        <p14:creationId xmlns:p14="http://schemas.microsoft.com/office/powerpoint/2010/main" val="2062774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F48F8AA2-BB61-4B35-A67B-C4BECA156B11}"/>
              </a:ext>
            </a:extLst>
          </p:cNvPr>
          <p:cNvSpPr/>
          <p:nvPr/>
        </p:nvSpPr>
        <p:spPr>
          <a:xfrm>
            <a:off x="1170862" y="0"/>
            <a:ext cx="11019614" cy="681016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115D66F1-C70B-49FE-B4AD-51D0D7C1161A}"/>
              </a:ext>
            </a:extLst>
          </p:cNvPr>
          <p:cNvSpPr/>
          <p:nvPr/>
        </p:nvSpPr>
        <p:spPr>
          <a:xfrm>
            <a:off x="0" y="639049"/>
            <a:ext cx="12197958" cy="549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E3EDB9B-91D4-4512-85EC-075DCA66F085}"/>
              </a:ext>
            </a:extLst>
          </p:cNvPr>
          <p:cNvSpPr/>
          <p:nvPr/>
        </p:nvSpPr>
        <p:spPr>
          <a:xfrm>
            <a:off x="4695802" y="979269"/>
            <a:ext cx="7502155" cy="5878732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8" name="Rechthoekige driehoek 27">
            <a:extLst>
              <a:ext uri="{FF2B5EF4-FFF2-40B4-BE49-F238E27FC236}">
                <a16:creationId xmlns:a16="http://schemas.microsoft.com/office/drawing/2014/main" id="{2A6EF51B-C29F-4529-87DF-C790D7DBCFB0}"/>
              </a:ext>
            </a:extLst>
          </p:cNvPr>
          <p:cNvSpPr/>
          <p:nvPr/>
        </p:nvSpPr>
        <p:spPr>
          <a:xfrm rot="5400000">
            <a:off x="4719899" y="781247"/>
            <a:ext cx="383492" cy="43168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EDA813E4-A3AD-45DB-A290-28B4FED65908}"/>
              </a:ext>
            </a:extLst>
          </p:cNvPr>
          <p:cNvSpPr/>
          <p:nvPr/>
        </p:nvSpPr>
        <p:spPr>
          <a:xfrm>
            <a:off x="9687208" y="273718"/>
            <a:ext cx="2503268" cy="365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ige driehoek 35">
            <a:extLst>
              <a:ext uri="{FF2B5EF4-FFF2-40B4-BE49-F238E27FC236}">
                <a16:creationId xmlns:a16="http://schemas.microsoft.com/office/drawing/2014/main" id="{1574ABA6-5B47-45E0-BA0B-FBF6C9D4E0AB}"/>
              </a:ext>
            </a:extLst>
          </p:cNvPr>
          <p:cNvSpPr/>
          <p:nvPr/>
        </p:nvSpPr>
        <p:spPr>
          <a:xfrm rot="16200000">
            <a:off x="9282734" y="310839"/>
            <a:ext cx="443620" cy="36532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E15BFB-51EA-40F1-B7E7-724FC8983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58" y="692131"/>
            <a:ext cx="5510580" cy="443621"/>
          </a:xfrm>
        </p:spPr>
        <p:txBody>
          <a:bodyPr>
            <a:noAutofit/>
          </a:bodyPr>
          <a:lstStyle/>
          <a:p>
            <a:pPr algn="ctr"/>
            <a:r>
              <a:rPr lang="nl-NL" sz="360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Instore uitingen</a:t>
            </a:r>
            <a:endParaRPr lang="nl-NL" sz="4000" b="1" dirty="0">
              <a:latin typeface="Century Schoolbook" panose="02040604050505020304" pitchFamily="18" charset="0"/>
              <a:cs typeface="Aharoni" panose="02010803020104030203" pitchFamily="2" charset="-79"/>
            </a:endParaRPr>
          </a:p>
        </p:txBody>
      </p:sp>
      <p:pic>
        <p:nvPicPr>
          <p:cNvPr id="1030" name="Picture 6" descr="Bedrijfscatering &amp; bedrijfsrestaurants ✓ Eurest Food">
            <a:extLst>
              <a:ext uri="{FF2B5EF4-FFF2-40B4-BE49-F238E27FC236}">
                <a16:creationId xmlns:a16="http://schemas.microsoft.com/office/drawing/2014/main" id="{A8D0250F-220D-4EB4-8102-DD78EE15D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931" y="327017"/>
            <a:ext cx="895823" cy="55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hthoek 75">
            <a:extLst>
              <a:ext uri="{FF2B5EF4-FFF2-40B4-BE49-F238E27FC236}">
                <a16:creationId xmlns:a16="http://schemas.microsoft.com/office/drawing/2014/main" id="{D115978A-391F-4E66-B1CE-8F8FAF11214A}"/>
              </a:ext>
            </a:extLst>
          </p:cNvPr>
          <p:cNvSpPr/>
          <p:nvPr/>
        </p:nvSpPr>
        <p:spPr>
          <a:xfrm>
            <a:off x="8658045" y="4558703"/>
            <a:ext cx="1692998" cy="755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entury Schoolbook" panose="02040604050505020304" pitchFamily="18" charset="0"/>
            </a:endParaRPr>
          </a:p>
        </p:txBody>
      </p:sp>
      <p:sp>
        <p:nvSpPr>
          <p:cNvPr id="12" name="Rechthoekige driehoek 11">
            <a:extLst>
              <a:ext uri="{FF2B5EF4-FFF2-40B4-BE49-F238E27FC236}">
                <a16:creationId xmlns:a16="http://schemas.microsoft.com/office/drawing/2014/main" id="{8A1F2716-F4A5-4F67-B55C-25217557F90D}"/>
              </a:ext>
            </a:extLst>
          </p:cNvPr>
          <p:cNvSpPr/>
          <p:nvPr/>
        </p:nvSpPr>
        <p:spPr>
          <a:xfrm rot="5400000">
            <a:off x="-17762" y="560968"/>
            <a:ext cx="262137" cy="226618"/>
          </a:xfrm>
          <a:prstGeom prst="rtTriangle">
            <a:avLst/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ED772BD-0DF1-4EA1-8C50-B2F699DB77F9}"/>
              </a:ext>
            </a:extLst>
          </p:cNvPr>
          <p:cNvSpPr/>
          <p:nvPr/>
        </p:nvSpPr>
        <p:spPr>
          <a:xfrm>
            <a:off x="6103482" y="1907766"/>
            <a:ext cx="6094476" cy="4950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ige driehoek 3">
            <a:extLst>
              <a:ext uri="{FF2B5EF4-FFF2-40B4-BE49-F238E27FC236}">
                <a16:creationId xmlns:a16="http://schemas.microsoft.com/office/drawing/2014/main" id="{3E797175-E355-4431-9205-5FDB6DBFA76F}"/>
              </a:ext>
            </a:extLst>
          </p:cNvPr>
          <p:cNvSpPr/>
          <p:nvPr/>
        </p:nvSpPr>
        <p:spPr>
          <a:xfrm rot="16200000">
            <a:off x="2354823" y="3109342"/>
            <a:ext cx="4950235" cy="254708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1543E8BD-B734-4469-A6D4-E173A664CBCE}"/>
              </a:ext>
            </a:extLst>
          </p:cNvPr>
          <p:cNvSpPr txBox="1"/>
          <p:nvPr/>
        </p:nvSpPr>
        <p:spPr>
          <a:xfrm>
            <a:off x="503970" y="1872235"/>
            <a:ext cx="36334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b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r>
              <a:rPr lang="nl-NL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Middelen: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Century Schoolbook" panose="02040604050505020304" pitchFamily="18" charset="0"/>
              </a:rPr>
              <a:t>Combi deals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Century Schoolbook" panose="02040604050505020304" pitchFamily="18" charset="0"/>
              </a:rPr>
              <a:t>Winactie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Century Schoolbook" panose="02040604050505020304" pitchFamily="18" charset="0"/>
              </a:rPr>
              <a:t>Display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D7B2A18-9C53-4B4F-8AFD-C3806B8B510F}"/>
              </a:ext>
            </a:extLst>
          </p:cNvPr>
          <p:cNvSpPr/>
          <p:nvPr/>
        </p:nvSpPr>
        <p:spPr>
          <a:xfrm>
            <a:off x="6806175" y="2455392"/>
            <a:ext cx="1892963" cy="1041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194" name="Picture 2" descr="M&amp;M's Greece -Σαββατοκύριακο -βόλτες με την ποδηλατάραμου! | M&amp;m  characters, Ful image, Ms blue">
            <a:extLst>
              <a:ext uri="{FF2B5EF4-FFF2-40B4-BE49-F238E27FC236}">
                <a16:creationId xmlns:a16="http://schemas.microsoft.com/office/drawing/2014/main" id="{53BAEEC5-338E-4FA1-8147-77F6EDE72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636" y="3998372"/>
            <a:ext cx="2718825" cy="271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23 M&amp;M's (Mars Chocolate) - chocolat products displays ideas | pop display,  posm, pop design">
            <a:extLst>
              <a:ext uri="{FF2B5EF4-FFF2-40B4-BE49-F238E27FC236}">
                <a16:creationId xmlns:a16="http://schemas.microsoft.com/office/drawing/2014/main" id="{AE82FAD4-FC3A-4A93-B51A-081B31FDB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" b="8200"/>
          <a:stretch/>
        </p:blipFill>
        <p:spPr bwMode="auto">
          <a:xfrm>
            <a:off x="5127487" y="4017975"/>
            <a:ext cx="2040235" cy="269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E4F11148-4082-4E1A-8E6E-2E081D53671C}"/>
              </a:ext>
            </a:extLst>
          </p:cNvPr>
          <p:cNvSpPr/>
          <p:nvPr/>
        </p:nvSpPr>
        <p:spPr>
          <a:xfrm>
            <a:off x="10237898" y="1880966"/>
            <a:ext cx="1960060" cy="4977035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202" name="Picture 10" descr="M Ms Stickers | Redbubble">
            <a:extLst>
              <a:ext uri="{FF2B5EF4-FFF2-40B4-BE49-F238E27FC236}">
                <a16:creationId xmlns:a16="http://schemas.microsoft.com/office/drawing/2014/main" id="{31C2C0E8-1581-4C9D-8D53-A2B851B32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209" y="4187168"/>
            <a:ext cx="1691563" cy="169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kstvak 29">
            <a:extLst>
              <a:ext uri="{FF2B5EF4-FFF2-40B4-BE49-F238E27FC236}">
                <a16:creationId xmlns:a16="http://schemas.microsoft.com/office/drawing/2014/main" id="{E02AFDF0-A50F-45FF-B151-AE8FB95F4789}"/>
              </a:ext>
            </a:extLst>
          </p:cNvPr>
          <p:cNvSpPr txBox="1"/>
          <p:nvPr/>
        </p:nvSpPr>
        <p:spPr>
          <a:xfrm>
            <a:off x="506376" y="6080451"/>
            <a:ext cx="2086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i="1" dirty="0">
                <a:solidFill>
                  <a:schemeClr val="bg1"/>
                </a:solidFill>
              </a:rPr>
              <a:t>Bron: Sticker.nl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4E5D88CF-24A8-44B6-B87E-EC1F798D4AF3}"/>
              </a:ext>
            </a:extLst>
          </p:cNvPr>
          <p:cNvSpPr txBox="1"/>
          <p:nvPr/>
        </p:nvSpPr>
        <p:spPr>
          <a:xfrm>
            <a:off x="498737" y="6341034"/>
            <a:ext cx="2086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i="1" dirty="0">
                <a:solidFill>
                  <a:schemeClr val="bg1"/>
                </a:solidFill>
              </a:rPr>
              <a:t>Bron: Shopperz.pro</a:t>
            </a:r>
          </a:p>
        </p:txBody>
      </p:sp>
    </p:spTree>
    <p:extLst>
      <p:ext uri="{BB962C8B-B14F-4D97-AF65-F5344CB8AC3E}">
        <p14:creationId xmlns:p14="http://schemas.microsoft.com/office/powerpoint/2010/main" val="3427800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F48F8AA2-BB61-4B35-A67B-C4BECA156B11}"/>
              </a:ext>
            </a:extLst>
          </p:cNvPr>
          <p:cNvSpPr/>
          <p:nvPr/>
        </p:nvSpPr>
        <p:spPr>
          <a:xfrm>
            <a:off x="1170862" y="0"/>
            <a:ext cx="11019614" cy="681016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115D66F1-C70B-49FE-B4AD-51D0D7C1161A}"/>
              </a:ext>
            </a:extLst>
          </p:cNvPr>
          <p:cNvSpPr/>
          <p:nvPr/>
        </p:nvSpPr>
        <p:spPr>
          <a:xfrm>
            <a:off x="0" y="639049"/>
            <a:ext cx="12197958" cy="549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E3EDB9B-91D4-4512-85EC-075DCA66F085}"/>
              </a:ext>
            </a:extLst>
          </p:cNvPr>
          <p:cNvSpPr/>
          <p:nvPr/>
        </p:nvSpPr>
        <p:spPr>
          <a:xfrm>
            <a:off x="4695802" y="979269"/>
            <a:ext cx="7502155" cy="5878732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8" name="Rechthoekige driehoek 27">
            <a:extLst>
              <a:ext uri="{FF2B5EF4-FFF2-40B4-BE49-F238E27FC236}">
                <a16:creationId xmlns:a16="http://schemas.microsoft.com/office/drawing/2014/main" id="{2A6EF51B-C29F-4529-87DF-C790D7DBCFB0}"/>
              </a:ext>
            </a:extLst>
          </p:cNvPr>
          <p:cNvSpPr/>
          <p:nvPr/>
        </p:nvSpPr>
        <p:spPr>
          <a:xfrm rot="5400000">
            <a:off x="4719899" y="781247"/>
            <a:ext cx="383492" cy="43168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EDA813E4-A3AD-45DB-A290-28B4FED65908}"/>
              </a:ext>
            </a:extLst>
          </p:cNvPr>
          <p:cNvSpPr/>
          <p:nvPr/>
        </p:nvSpPr>
        <p:spPr>
          <a:xfrm>
            <a:off x="9687208" y="273718"/>
            <a:ext cx="2503268" cy="365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ige driehoek 35">
            <a:extLst>
              <a:ext uri="{FF2B5EF4-FFF2-40B4-BE49-F238E27FC236}">
                <a16:creationId xmlns:a16="http://schemas.microsoft.com/office/drawing/2014/main" id="{1574ABA6-5B47-45E0-BA0B-FBF6C9D4E0AB}"/>
              </a:ext>
            </a:extLst>
          </p:cNvPr>
          <p:cNvSpPr/>
          <p:nvPr/>
        </p:nvSpPr>
        <p:spPr>
          <a:xfrm rot="16200000">
            <a:off x="9282734" y="310839"/>
            <a:ext cx="443620" cy="36532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E15BFB-51EA-40F1-B7E7-724FC8983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0499" y="692131"/>
            <a:ext cx="5510580" cy="443621"/>
          </a:xfrm>
        </p:spPr>
        <p:txBody>
          <a:bodyPr>
            <a:noAutofit/>
          </a:bodyPr>
          <a:lstStyle/>
          <a:p>
            <a:pPr algn="ctr"/>
            <a:r>
              <a:rPr lang="nl-NL" sz="320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Kortom</a:t>
            </a:r>
          </a:p>
        </p:txBody>
      </p:sp>
      <p:sp>
        <p:nvSpPr>
          <p:cNvPr id="76" name="Rechthoek 75">
            <a:extLst>
              <a:ext uri="{FF2B5EF4-FFF2-40B4-BE49-F238E27FC236}">
                <a16:creationId xmlns:a16="http://schemas.microsoft.com/office/drawing/2014/main" id="{D115978A-391F-4E66-B1CE-8F8FAF11214A}"/>
              </a:ext>
            </a:extLst>
          </p:cNvPr>
          <p:cNvSpPr/>
          <p:nvPr/>
        </p:nvSpPr>
        <p:spPr>
          <a:xfrm>
            <a:off x="8658045" y="4558703"/>
            <a:ext cx="1692998" cy="755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entury Schoolbook" panose="02040604050505020304" pitchFamily="18" charset="0"/>
            </a:endParaRPr>
          </a:p>
        </p:txBody>
      </p:sp>
      <p:sp>
        <p:nvSpPr>
          <p:cNvPr id="12" name="Rechthoekige driehoek 11">
            <a:extLst>
              <a:ext uri="{FF2B5EF4-FFF2-40B4-BE49-F238E27FC236}">
                <a16:creationId xmlns:a16="http://schemas.microsoft.com/office/drawing/2014/main" id="{8A1F2716-F4A5-4F67-B55C-25217557F90D}"/>
              </a:ext>
            </a:extLst>
          </p:cNvPr>
          <p:cNvSpPr/>
          <p:nvPr/>
        </p:nvSpPr>
        <p:spPr>
          <a:xfrm rot="5400000">
            <a:off x="-17762" y="560968"/>
            <a:ext cx="262137" cy="226618"/>
          </a:xfrm>
          <a:prstGeom prst="rtTriangle">
            <a:avLst/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ED772BD-0DF1-4EA1-8C50-B2F699DB77F9}"/>
              </a:ext>
            </a:extLst>
          </p:cNvPr>
          <p:cNvSpPr/>
          <p:nvPr/>
        </p:nvSpPr>
        <p:spPr>
          <a:xfrm>
            <a:off x="6103482" y="1907766"/>
            <a:ext cx="6094476" cy="4950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ige driehoek 3">
            <a:extLst>
              <a:ext uri="{FF2B5EF4-FFF2-40B4-BE49-F238E27FC236}">
                <a16:creationId xmlns:a16="http://schemas.microsoft.com/office/drawing/2014/main" id="{3E797175-E355-4431-9205-5FDB6DBFA76F}"/>
              </a:ext>
            </a:extLst>
          </p:cNvPr>
          <p:cNvSpPr/>
          <p:nvPr/>
        </p:nvSpPr>
        <p:spPr>
          <a:xfrm rot="16200000">
            <a:off x="2354823" y="3109342"/>
            <a:ext cx="4950235" cy="254708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D7B2A18-9C53-4B4F-8AFD-C3806B8B510F}"/>
              </a:ext>
            </a:extLst>
          </p:cNvPr>
          <p:cNvSpPr/>
          <p:nvPr/>
        </p:nvSpPr>
        <p:spPr>
          <a:xfrm>
            <a:off x="6806175" y="2455392"/>
            <a:ext cx="1892963" cy="1041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71DFCA3E-9FB0-4D5F-BB3E-0472330F69D6}"/>
              </a:ext>
            </a:extLst>
          </p:cNvPr>
          <p:cNvSpPr txBox="1"/>
          <p:nvPr/>
        </p:nvSpPr>
        <p:spPr>
          <a:xfrm>
            <a:off x="-504739" y="1497477"/>
            <a:ext cx="60385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Met M&amp;M’s Coffee,</a:t>
            </a:r>
          </a:p>
          <a:p>
            <a:pPr algn="ctr"/>
            <a:endParaRPr lang="nl-NL" sz="3200" b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nl-NL" sz="32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creëren wij samen geluksmomenten, </a:t>
            </a:r>
          </a:p>
          <a:p>
            <a:pPr algn="ctr"/>
            <a:r>
              <a:rPr lang="nl-NL" sz="32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en zetten onze klanten topprestaties neer</a:t>
            </a:r>
          </a:p>
          <a:p>
            <a:pPr algn="ctr"/>
            <a:endParaRPr lang="nl-NL" sz="3200" b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3314" name="Picture 2" descr="COFFEE NUT M&amp;M'S">
            <a:extLst>
              <a:ext uri="{FF2B5EF4-FFF2-40B4-BE49-F238E27FC236}">
                <a16:creationId xmlns:a16="http://schemas.microsoft.com/office/drawing/2014/main" id="{60314908-68E5-426A-AEA1-E992CAAC20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66" b="98260" l="46250" r="97188">
                        <a14:foregroundMark x1="76563" y1="43373" x2="78906" y2="40696"/>
                        <a14:foregroundMark x1="78750" y1="40830" x2="82031" y2="48862"/>
                        <a14:foregroundMark x1="82031" y1="48862" x2="82031" y2="48862"/>
                        <a14:foregroundMark x1="78750" y1="37617" x2="69531" y2="35609"/>
                        <a14:foregroundMark x1="69531" y1="35609" x2="67344" y2="36814"/>
                        <a14:foregroundMark x1="70469" y1="35743" x2="74219" y2="33066"/>
                        <a14:foregroundMark x1="72188" y1="42035" x2="66250" y2="47256"/>
                        <a14:foregroundMark x1="66250" y1="47256" x2="66250" y2="47523"/>
                        <a14:foregroundMark x1="72969" y1="44043" x2="76250" y2="40830"/>
                        <a14:foregroundMark x1="64844" y1="63454" x2="77656" y2="69880"/>
                        <a14:foregroundMark x1="77656" y1="69880" x2="69688" y2="68005"/>
                        <a14:foregroundMark x1="73594" y1="70415" x2="72344" y2="69612"/>
                        <a14:foregroundMark x1="46875" y1="57831" x2="48125" y2="59170"/>
                        <a14:foregroundMark x1="50156" y1="65730" x2="50156" y2="67336"/>
                        <a14:foregroundMark x1="50938" y1="67738" x2="50313" y2="68273"/>
                        <a14:foregroundMark x1="50313" y1="68273" x2="52500" y2="67336"/>
                        <a14:foregroundMark x1="54531" y1="67336" x2="58438" y2="66533"/>
                        <a14:foregroundMark x1="47656" y1="64926" x2="47344" y2="63588"/>
                        <a14:foregroundMark x1="46875" y1="63588" x2="46250" y2="64257"/>
                        <a14:foregroundMark x1="46406" y1="64391" x2="46406" y2="63186"/>
                        <a14:foregroundMark x1="75625" y1="75502" x2="77188" y2="88220"/>
                        <a14:foregroundMark x1="77813" y1="87952" x2="70625" y2="93708"/>
                        <a14:foregroundMark x1="71250" y1="92236" x2="79688" y2="89826"/>
                        <a14:foregroundMark x1="79688" y1="89826" x2="80156" y2="89558"/>
                        <a14:foregroundMark x1="79688" y1="90361" x2="71875" y2="94913"/>
                        <a14:foregroundMark x1="70781" y1="98260" x2="82813" y2="91299"/>
                        <a14:foregroundMark x1="84688" y1="61580" x2="89063" y2="61580"/>
                        <a14:foregroundMark x1="95313" y1="63320" x2="97188" y2="62383"/>
                        <a14:foregroundMark x1="64375" y1="74163" x2="61719" y2="86479"/>
                        <a14:foregroundMark x1="61719" y1="86479" x2="68438" y2="88220"/>
                        <a14:foregroundMark x1="59844" y1="85810" x2="64375" y2="76439"/>
                        <a14:foregroundMark x1="64375" y1="76439" x2="64063" y2="76171"/>
                        <a14:foregroundMark x1="62500" y1="77644" x2="61406" y2="83936"/>
                        <a14:foregroundMark x1="62031" y1="78715" x2="60938" y2="83668"/>
                        <a14:foregroundMark x1="96094" y1="66131" x2="94375" y2="66533"/>
                        <a14:foregroundMark x1="95000" y1="69076" x2="92344" y2="69076"/>
                        <a14:foregroundMark x1="95000" y1="68942" x2="96719" y2="68541"/>
                        <a14:foregroundMark x1="96250" y1="68809" x2="93125" y2="69344"/>
                        <a14:foregroundMark x1="80938" y1="37483" x2="77656" y2="344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028" t="30891"/>
          <a:stretch/>
        </p:blipFill>
        <p:spPr bwMode="auto">
          <a:xfrm>
            <a:off x="6144070" y="2013137"/>
            <a:ext cx="3347299" cy="473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Bedrijfscatering &amp; bedrijfsrestaurants ✓ Eurest Food">
            <a:extLst>
              <a:ext uri="{FF2B5EF4-FFF2-40B4-BE49-F238E27FC236}">
                <a16:creationId xmlns:a16="http://schemas.microsoft.com/office/drawing/2014/main" id="{BA7A9A3B-023E-43AA-895E-C8CC9320F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931" y="327017"/>
            <a:ext cx="895823" cy="55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Bedrijfscatering &amp; bedrijfsrestaurants ✓ Eurest Food">
            <a:extLst>
              <a:ext uri="{FF2B5EF4-FFF2-40B4-BE49-F238E27FC236}">
                <a16:creationId xmlns:a16="http://schemas.microsoft.com/office/drawing/2014/main" id="{A9DBF4CE-36A8-45D1-8EF7-CBF2441F2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464" y="2013136"/>
            <a:ext cx="1315853" cy="81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ballon: ovaal 6">
            <a:extLst>
              <a:ext uri="{FF2B5EF4-FFF2-40B4-BE49-F238E27FC236}">
                <a16:creationId xmlns:a16="http://schemas.microsoft.com/office/drawing/2014/main" id="{6C6AB018-D006-4912-A965-3A2951AB2EB2}"/>
              </a:ext>
            </a:extLst>
          </p:cNvPr>
          <p:cNvSpPr/>
          <p:nvPr/>
        </p:nvSpPr>
        <p:spPr>
          <a:xfrm>
            <a:off x="8809260" y="1945865"/>
            <a:ext cx="1821512" cy="1068938"/>
          </a:xfrm>
          <a:prstGeom prst="wedgeEllipseCallout">
            <a:avLst>
              <a:gd name="adj1" fmla="val -46501"/>
              <a:gd name="adj2" fmla="val 5722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4074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hthoek 38">
            <a:extLst>
              <a:ext uri="{FF2B5EF4-FFF2-40B4-BE49-F238E27FC236}">
                <a16:creationId xmlns:a16="http://schemas.microsoft.com/office/drawing/2014/main" id="{7E25DFDD-8E25-4FF3-8346-162AFDCE0A95}"/>
              </a:ext>
            </a:extLst>
          </p:cNvPr>
          <p:cNvSpPr/>
          <p:nvPr/>
        </p:nvSpPr>
        <p:spPr>
          <a:xfrm>
            <a:off x="923453" y="2082297"/>
            <a:ext cx="1339913" cy="1346703"/>
          </a:xfrm>
          <a:prstGeom prst="rect">
            <a:avLst/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F48F8AA2-BB61-4B35-A67B-C4BECA156B11}"/>
              </a:ext>
            </a:extLst>
          </p:cNvPr>
          <p:cNvSpPr/>
          <p:nvPr/>
        </p:nvSpPr>
        <p:spPr>
          <a:xfrm>
            <a:off x="1170862" y="0"/>
            <a:ext cx="11019614" cy="681016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115D66F1-C70B-49FE-B4AD-51D0D7C1161A}"/>
              </a:ext>
            </a:extLst>
          </p:cNvPr>
          <p:cNvSpPr/>
          <p:nvPr/>
        </p:nvSpPr>
        <p:spPr>
          <a:xfrm>
            <a:off x="0" y="639049"/>
            <a:ext cx="12197958" cy="549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E3EDB9B-91D4-4512-85EC-075DCA66F085}"/>
              </a:ext>
            </a:extLst>
          </p:cNvPr>
          <p:cNvSpPr/>
          <p:nvPr/>
        </p:nvSpPr>
        <p:spPr>
          <a:xfrm>
            <a:off x="4688321" y="1048372"/>
            <a:ext cx="7502155" cy="5878732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8" name="Rechthoekige driehoek 27">
            <a:extLst>
              <a:ext uri="{FF2B5EF4-FFF2-40B4-BE49-F238E27FC236}">
                <a16:creationId xmlns:a16="http://schemas.microsoft.com/office/drawing/2014/main" id="{2A6EF51B-C29F-4529-87DF-C790D7DBCFB0}"/>
              </a:ext>
            </a:extLst>
          </p:cNvPr>
          <p:cNvSpPr/>
          <p:nvPr/>
        </p:nvSpPr>
        <p:spPr>
          <a:xfrm rot="5400000">
            <a:off x="4719899" y="781247"/>
            <a:ext cx="383492" cy="43168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EDA813E4-A3AD-45DB-A290-28B4FED65908}"/>
              </a:ext>
            </a:extLst>
          </p:cNvPr>
          <p:cNvSpPr/>
          <p:nvPr/>
        </p:nvSpPr>
        <p:spPr>
          <a:xfrm>
            <a:off x="9687208" y="273718"/>
            <a:ext cx="2503268" cy="365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ige driehoek 35">
            <a:extLst>
              <a:ext uri="{FF2B5EF4-FFF2-40B4-BE49-F238E27FC236}">
                <a16:creationId xmlns:a16="http://schemas.microsoft.com/office/drawing/2014/main" id="{1574ABA6-5B47-45E0-BA0B-FBF6C9D4E0AB}"/>
              </a:ext>
            </a:extLst>
          </p:cNvPr>
          <p:cNvSpPr/>
          <p:nvPr/>
        </p:nvSpPr>
        <p:spPr>
          <a:xfrm rot="16200000">
            <a:off x="9282734" y="310839"/>
            <a:ext cx="443620" cy="36532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E15BFB-51EA-40F1-B7E7-724FC8983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7" y="681016"/>
            <a:ext cx="4695803" cy="443621"/>
          </a:xfrm>
        </p:spPr>
        <p:txBody>
          <a:bodyPr>
            <a:noAutofit/>
          </a:bodyPr>
          <a:lstStyle/>
          <a:p>
            <a:pPr algn="ctr"/>
            <a:r>
              <a:rPr lang="nl-NL" sz="360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Trends - algemeen</a:t>
            </a:r>
          </a:p>
        </p:txBody>
      </p:sp>
      <p:pic>
        <p:nvPicPr>
          <p:cNvPr id="1030" name="Picture 6" descr="Bedrijfscatering &amp; bedrijfsrestaurants ✓ Eurest Food">
            <a:extLst>
              <a:ext uri="{FF2B5EF4-FFF2-40B4-BE49-F238E27FC236}">
                <a16:creationId xmlns:a16="http://schemas.microsoft.com/office/drawing/2014/main" id="{A8D0250F-220D-4EB4-8102-DD78EE15D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931" y="327017"/>
            <a:ext cx="895823" cy="55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Graphic 37" descr="Lopen met effen opvulling">
            <a:extLst>
              <a:ext uri="{FF2B5EF4-FFF2-40B4-BE49-F238E27FC236}">
                <a16:creationId xmlns:a16="http://schemas.microsoft.com/office/drawing/2014/main" id="{291639A0-B04D-4805-A60C-27E03FC46C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147" y="2255382"/>
            <a:ext cx="1768035" cy="1768035"/>
          </a:xfrm>
          <a:prstGeom prst="rect">
            <a:avLst/>
          </a:prstGeom>
        </p:spPr>
      </p:pic>
      <p:sp>
        <p:nvSpPr>
          <p:cNvPr id="40" name="Rechthoek 39">
            <a:extLst>
              <a:ext uri="{FF2B5EF4-FFF2-40B4-BE49-F238E27FC236}">
                <a16:creationId xmlns:a16="http://schemas.microsoft.com/office/drawing/2014/main" id="{DC503FC2-3549-4496-A2B3-901CDF95B5F3}"/>
              </a:ext>
            </a:extLst>
          </p:cNvPr>
          <p:cNvSpPr/>
          <p:nvPr/>
        </p:nvSpPr>
        <p:spPr>
          <a:xfrm>
            <a:off x="746918" y="2054357"/>
            <a:ext cx="2115062" cy="220954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id="{41C7954D-11D4-466B-97E2-9D81B20ABB21}"/>
              </a:ext>
            </a:extLst>
          </p:cNvPr>
          <p:cNvSpPr/>
          <p:nvPr/>
        </p:nvSpPr>
        <p:spPr>
          <a:xfrm>
            <a:off x="916436" y="4348352"/>
            <a:ext cx="1692998" cy="755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Century Schoolbook" panose="02040604050505020304" pitchFamily="18" charset="0"/>
              </a:rPr>
              <a:t>Consumptie </a:t>
            </a:r>
          </a:p>
          <a:p>
            <a:pPr algn="ctr"/>
            <a:r>
              <a:rPr lang="nl-NL" dirty="0">
                <a:latin typeface="Century Schoolbook" panose="02040604050505020304" pitchFamily="18" charset="0"/>
              </a:rPr>
              <a:t>‘on </a:t>
            </a:r>
            <a:r>
              <a:rPr lang="nl-NL" dirty="0" err="1">
                <a:latin typeface="Century Schoolbook" panose="02040604050505020304" pitchFamily="18" charset="0"/>
              </a:rPr>
              <a:t>the</a:t>
            </a:r>
            <a:r>
              <a:rPr lang="nl-NL" dirty="0">
                <a:latin typeface="Century Schoolbook" panose="02040604050505020304" pitchFamily="18" charset="0"/>
              </a:rPr>
              <a:t> go’</a:t>
            </a:r>
          </a:p>
        </p:txBody>
      </p:sp>
      <p:pic>
        <p:nvPicPr>
          <p:cNvPr id="50" name="Graphic 49" descr="Koffie met melk met effen opvulling">
            <a:extLst>
              <a:ext uri="{FF2B5EF4-FFF2-40B4-BE49-F238E27FC236}">
                <a16:creationId xmlns:a16="http://schemas.microsoft.com/office/drawing/2014/main" id="{24FAE2A1-2F48-4747-B539-0548738E50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770641">
            <a:off x="1901545" y="2767873"/>
            <a:ext cx="601769" cy="601769"/>
          </a:xfrm>
          <a:prstGeom prst="rect">
            <a:avLst/>
          </a:prstGeom>
        </p:spPr>
      </p:pic>
      <p:pic>
        <p:nvPicPr>
          <p:cNvPr id="52" name="Graphic 51" descr="Mes en vork met effen opvulling">
            <a:extLst>
              <a:ext uri="{FF2B5EF4-FFF2-40B4-BE49-F238E27FC236}">
                <a16:creationId xmlns:a16="http://schemas.microsoft.com/office/drawing/2014/main" id="{9A5F2A8D-D5CE-4985-B3B0-A87F5DA08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10129" y="2398353"/>
            <a:ext cx="1485797" cy="1485797"/>
          </a:xfrm>
          <a:prstGeom prst="rect">
            <a:avLst/>
          </a:prstGeom>
        </p:spPr>
      </p:pic>
      <p:sp>
        <p:nvSpPr>
          <p:cNvPr id="56" name="Rechthoek 55">
            <a:extLst>
              <a:ext uri="{FF2B5EF4-FFF2-40B4-BE49-F238E27FC236}">
                <a16:creationId xmlns:a16="http://schemas.microsoft.com/office/drawing/2014/main" id="{487CD114-2EBC-4A47-A58F-F8FB3AAF0806}"/>
              </a:ext>
            </a:extLst>
          </p:cNvPr>
          <p:cNvSpPr/>
          <p:nvPr/>
        </p:nvSpPr>
        <p:spPr>
          <a:xfrm>
            <a:off x="3384929" y="2054357"/>
            <a:ext cx="2212755" cy="220954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Rechthoek 57">
            <a:extLst>
              <a:ext uri="{FF2B5EF4-FFF2-40B4-BE49-F238E27FC236}">
                <a16:creationId xmlns:a16="http://schemas.microsoft.com/office/drawing/2014/main" id="{9B12CE09-6A92-4AD3-86A5-ECEEADA1EF5A}"/>
              </a:ext>
            </a:extLst>
          </p:cNvPr>
          <p:cNvSpPr/>
          <p:nvPr/>
        </p:nvSpPr>
        <p:spPr>
          <a:xfrm>
            <a:off x="6346924" y="4451982"/>
            <a:ext cx="1692998" cy="755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Century Schoolbook" panose="02040604050505020304" pitchFamily="18" charset="0"/>
              </a:rPr>
              <a:t>Kleinere porties en verpakkingen</a:t>
            </a:r>
          </a:p>
        </p:txBody>
      </p:sp>
      <p:sp>
        <p:nvSpPr>
          <p:cNvPr id="59" name="Rechthoek 58">
            <a:extLst>
              <a:ext uri="{FF2B5EF4-FFF2-40B4-BE49-F238E27FC236}">
                <a16:creationId xmlns:a16="http://schemas.microsoft.com/office/drawing/2014/main" id="{D19782CC-6740-47AF-9D84-7606B7F65842}"/>
              </a:ext>
            </a:extLst>
          </p:cNvPr>
          <p:cNvSpPr/>
          <p:nvPr/>
        </p:nvSpPr>
        <p:spPr>
          <a:xfrm>
            <a:off x="6120633" y="2054357"/>
            <a:ext cx="2268650" cy="220954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7" name="Graphic 56" descr="Snoep met effen opvulling">
            <a:extLst>
              <a:ext uri="{FF2B5EF4-FFF2-40B4-BE49-F238E27FC236}">
                <a16:creationId xmlns:a16="http://schemas.microsoft.com/office/drawing/2014/main" id="{B1B2F15B-416E-4D1C-9812-E369FE71E1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46255" y="3394908"/>
            <a:ext cx="750590" cy="750590"/>
          </a:xfrm>
          <a:prstGeom prst="rect">
            <a:avLst/>
          </a:prstGeom>
        </p:spPr>
      </p:pic>
      <p:pic>
        <p:nvPicPr>
          <p:cNvPr id="64" name="Graphic 63" descr="Snoep met effen opvulling">
            <a:extLst>
              <a:ext uri="{FF2B5EF4-FFF2-40B4-BE49-F238E27FC236}">
                <a16:creationId xmlns:a16="http://schemas.microsoft.com/office/drawing/2014/main" id="{01F2F50A-A9B4-47CF-BE71-8BDAF6F1E9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35640" y="2163878"/>
            <a:ext cx="1438256" cy="1438256"/>
          </a:xfrm>
          <a:prstGeom prst="rect">
            <a:avLst/>
          </a:prstGeom>
        </p:spPr>
      </p:pic>
      <p:cxnSp>
        <p:nvCxnSpPr>
          <p:cNvPr id="62" name="Rechte verbindingslijn met pijl 61">
            <a:extLst>
              <a:ext uri="{FF2B5EF4-FFF2-40B4-BE49-F238E27FC236}">
                <a16:creationId xmlns:a16="http://schemas.microsoft.com/office/drawing/2014/main" id="{7F03A03B-DFA8-4AF0-97B8-91271B068C04}"/>
              </a:ext>
            </a:extLst>
          </p:cNvPr>
          <p:cNvCxnSpPr>
            <a:cxnSpLocks/>
          </p:cNvCxnSpPr>
          <p:nvPr/>
        </p:nvCxnSpPr>
        <p:spPr>
          <a:xfrm>
            <a:off x="7308765" y="3223430"/>
            <a:ext cx="338685" cy="36000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hthoek 66">
            <a:extLst>
              <a:ext uri="{FF2B5EF4-FFF2-40B4-BE49-F238E27FC236}">
                <a16:creationId xmlns:a16="http://schemas.microsoft.com/office/drawing/2014/main" id="{AA4B6C6B-D3F4-4A68-BEEF-4EE1BA49AE87}"/>
              </a:ext>
            </a:extLst>
          </p:cNvPr>
          <p:cNvSpPr/>
          <p:nvPr/>
        </p:nvSpPr>
        <p:spPr>
          <a:xfrm>
            <a:off x="3644820" y="4460807"/>
            <a:ext cx="1692998" cy="755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Century Schoolbook" panose="02040604050505020304" pitchFamily="18" charset="0"/>
              </a:rPr>
              <a:t>Veranderende </a:t>
            </a:r>
            <a:r>
              <a:rPr lang="nl-NL" dirty="0" err="1">
                <a:latin typeface="Century Schoolbook" panose="02040604050505020304" pitchFamily="18" charset="0"/>
              </a:rPr>
              <a:t>consumptie-patronen</a:t>
            </a:r>
            <a:endParaRPr lang="nl-NL" dirty="0">
              <a:latin typeface="Century Schoolbook" panose="02040604050505020304" pitchFamily="18" charset="0"/>
            </a:endParaRPr>
          </a:p>
        </p:txBody>
      </p:sp>
      <p:sp>
        <p:nvSpPr>
          <p:cNvPr id="74" name="Rechthoek 73">
            <a:extLst>
              <a:ext uri="{FF2B5EF4-FFF2-40B4-BE49-F238E27FC236}">
                <a16:creationId xmlns:a16="http://schemas.microsoft.com/office/drawing/2014/main" id="{164DB347-C980-4663-9148-34D565E97EAE}"/>
              </a:ext>
            </a:extLst>
          </p:cNvPr>
          <p:cNvSpPr/>
          <p:nvPr/>
        </p:nvSpPr>
        <p:spPr>
          <a:xfrm>
            <a:off x="8910877" y="2054357"/>
            <a:ext cx="2236191" cy="220954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6" name="Rechthoek 75">
            <a:extLst>
              <a:ext uri="{FF2B5EF4-FFF2-40B4-BE49-F238E27FC236}">
                <a16:creationId xmlns:a16="http://schemas.microsoft.com/office/drawing/2014/main" id="{D115978A-391F-4E66-B1CE-8F8FAF11214A}"/>
              </a:ext>
            </a:extLst>
          </p:cNvPr>
          <p:cNvSpPr/>
          <p:nvPr/>
        </p:nvSpPr>
        <p:spPr>
          <a:xfrm>
            <a:off x="8658045" y="4558703"/>
            <a:ext cx="1692998" cy="755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entury Schoolbook" panose="02040604050505020304" pitchFamily="18" charset="0"/>
            </a:endParaRPr>
          </a:p>
        </p:txBody>
      </p:sp>
      <p:sp>
        <p:nvSpPr>
          <p:cNvPr id="87" name="Rechthoek 86">
            <a:extLst>
              <a:ext uri="{FF2B5EF4-FFF2-40B4-BE49-F238E27FC236}">
                <a16:creationId xmlns:a16="http://schemas.microsoft.com/office/drawing/2014/main" id="{9B0CE2ED-A57A-4C43-BAC4-CC1A6F5FD68F}"/>
              </a:ext>
            </a:extLst>
          </p:cNvPr>
          <p:cNvSpPr/>
          <p:nvPr/>
        </p:nvSpPr>
        <p:spPr>
          <a:xfrm>
            <a:off x="9182473" y="4320202"/>
            <a:ext cx="1692998" cy="755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>
                <a:latin typeface="Century Schoolbook" panose="02040604050505020304" pitchFamily="18" charset="0"/>
              </a:rPr>
              <a:t>Functional</a:t>
            </a:r>
            <a:r>
              <a:rPr lang="nl-NL" dirty="0">
                <a:latin typeface="Century Schoolbook" panose="02040604050505020304" pitchFamily="18" charset="0"/>
              </a:rPr>
              <a:t> </a:t>
            </a:r>
            <a:r>
              <a:rPr lang="nl-NL" dirty="0" err="1">
                <a:latin typeface="Century Schoolbook" panose="02040604050505020304" pitchFamily="18" charset="0"/>
              </a:rPr>
              <a:t>foods</a:t>
            </a:r>
            <a:r>
              <a:rPr lang="nl-NL" dirty="0">
                <a:latin typeface="Century Schoolbook" panose="02040604050505020304" pitchFamily="18" charset="0"/>
              </a:rPr>
              <a:t> </a:t>
            </a:r>
          </a:p>
        </p:txBody>
      </p:sp>
      <p:pic>
        <p:nvPicPr>
          <p:cNvPr id="89" name="Graphic 88" descr="voedelveiligheid met effen opvulling">
            <a:extLst>
              <a:ext uri="{FF2B5EF4-FFF2-40B4-BE49-F238E27FC236}">
                <a16:creationId xmlns:a16="http://schemas.microsoft.com/office/drawing/2014/main" id="{1CADD316-058C-4F97-A228-8C4713D259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11416" y="2196039"/>
            <a:ext cx="1885662" cy="1885662"/>
          </a:xfrm>
          <a:prstGeom prst="rect">
            <a:avLst/>
          </a:prstGeom>
        </p:spPr>
      </p:pic>
      <p:sp>
        <p:nvSpPr>
          <p:cNvPr id="93" name="Rechthoekige driehoek 92">
            <a:extLst>
              <a:ext uri="{FF2B5EF4-FFF2-40B4-BE49-F238E27FC236}">
                <a16:creationId xmlns:a16="http://schemas.microsoft.com/office/drawing/2014/main" id="{41CE384D-07D9-4638-A58D-FD7CBF5CB20B}"/>
              </a:ext>
            </a:extLst>
          </p:cNvPr>
          <p:cNvSpPr/>
          <p:nvPr/>
        </p:nvSpPr>
        <p:spPr>
          <a:xfrm rot="5400000">
            <a:off x="-17762" y="560968"/>
            <a:ext cx="262137" cy="226618"/>
          </a:xfrm>
          <a:prstGeom prst="rtTriangle">
            <a:avLst/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34260E9F-1649-4C9F-AF57-E45818A3A6F0}"/>
              </a:ext>
            </a:extLst>
          </p:cNvPr>
          <p:cNvSpPr txBox="1"/>
          <p:nvPr/>
        </p:nvSpPr>
        <p:spPr>
          <a:xfrm>
            <a:off x="8910876" y="6080451"/>
            <a:ext cx="2086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i="1" dirty="0">
                <a:solidFill>
                  <a:schemeClr val="bg1"/>
                </a:solidFill>
              </a:rPr>
              <a:t>Bron: </a:t>
            </a:r>
            <a:r>
              <a:rPr lang="nl-NL" sz="1200" b="1" i="1" dirty="0" err="1">
                <a:solidFill>
                  <a:schemeClr val="bg1"/>
                </a:solidFill>
              </a:rPr>
              <a:t>Wilborts</a:t>
            </a:r>
            <a:r>
              <a:rPr lang="nl-NL" sz="1200" b="1" i="1" dirty="0">
                <a:solidFill>
                  <a:schemeClr val="bg1"/>
                </a:solidFill>
              </a:rPr>
              <a:t>, 2022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025FDF0D-6EEC-41C0-B801-6BBB84CDE1C0}"/>
              </a:ext>
            </a:extLst>
          </p:cNvPr>
          <p:cNvSpPr txBox="1"/>
          <p:nvPr/>
        </p:nvSpPr>
        <p:spPr>
          <a:xfrm>
            <a:off x="3384929" y="6080451"/>
            <a:ext cx="1742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i="1" dirty="0">
                <a:solidFill>
                  <a:schemeClr val="bg1"/>
                </a:solidFill>
              </a:rPr>
              <a:t>Bron: </a:t>
            </a:r>
            <a:r>
              <a:rPr lang="nl-NL" sz="1200" b="1" i="1" dirty="0" err="1">
                <a:solidFill>
                  <a:schemeClr val="bg1"/>
                </a:solidFill>
              </a:rPr>
              <a:t>Lambregts</a:t>
            </a:r>
            <a:r>
              <a:rPr lang="nl-NL" sz="1200" b="1" i="1" dirty="0">
                <a:solidFill>
                  <a:schemeClr val="bg1"/>
                </a:solidFill>
              </a:rPr>
              <a:t>, 2021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065A87AD-D3B1-4F3F-BD64-C9CF71178A7B}"/>
              </a:ext>
            </a:extLst>
          </p:cNvPr>
          <p:cNvSpPr txBox="1"/>
          <p:nvPr/>
        </p:nvSpPr>
        <p:spPr>
          <a:xfrm>
            <a:off x="6096000" y="6080450"/>
            <a:ext cx="1600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i="1" dirty="0">
                <a:solidFill>
                  <a:schemeClr val="bg1"/>
                </a:solidFill>
              </a:rPr>
              <a:t>Bron: </a:t>
            </a:r>
            <a:r>
              <a:rPr lang="nl-NL" sz="1200" b="1" i="1" dirty="0" err="1">
                <a:solidFill>
                  <a:schemeClr val="bg1"/>
                </a:solidFill>
              </a:rPr>
              <a:t>Vetipak</a:t>
            </a:r>
            <a:r>
              <a:rPr lang="nl-NL" sz="1200" b="1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880BD026-8289-4403-9BE5-DEBF89B1FC35}"/>
              </a:ext>
            </a:extLst>
          </p:cNvPr>
          <p:cNvSpPr txBox="1"/>
          <p:nvPr/>
        </p:nvSpPr>
        <p:spPr>
          <a:xfrm>
            <a:off x="570052" y="6080450"/>
            <a:ext cx="1600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i="1" dirty="0">
                <a:solidFill>
                  <a:schemeClr val="bg1"/>
                </a:solidFill>
              </a:rPr>
              <a:t>Bron: </a:t>
            </a:r>
            <a:r>
              <a:rPr lang="nl-NL" sz="1200" b="1" i="1" dirty="0" err="1">
                <a:solidFill>
                  <a:schemeClr val="bg1"/>
                </a:solidFill>
              </a:rPr>
              <a:t>Vetipak</a:t>
            </a:r>
            <a:r>
              <a:rPr lang="nl-NL" sz="1200" b="1" i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310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hthoek 38">
            <a:extLst>
              <a:ext uri="{FF2B5EF4-FFF2-40B4-BE49-F238E27FC236}">
                <a16:creationId xmlns:a16="http://schemas.microsoft.com/office/drawing/2014/main" id="{7E25DFDD-8E25-4FF3-8346-162AFDCE0A95}"/>
              </a:ext>
            </a:extLst>
          </p:cNvPr>
          <p:cNvSpPr/>
          <p:nvPr/>
        </p:nvSpPr>
        <p:spPr>
          <a:xfrm>
            <a:off x="923453" y="2082297"/>
            <a:ext cx="1339913" cy="1346703"/>
          </a:xfrm>
          <a:prstGeom prst="rect">
            <a:avLst/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F48F8AA2-BB61-4B35-A67B-C4BECA156B11}"/>
              </a:ext>
            </a:extLst>
          </p:cNvPr>
          <p:cNvSpPr/>
          <p:nvPr/>
        </p:nvSpPr>
        <p:spPr>
          <a:xfrm>
            <a:off x="1170862" y="0"/>
            <a:ext cx="11019614" cy="681016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115D66F1-C70B-49FE-B4AD-51D0D7C1161A}"/>
              </a:ext>
            </a:extLst>
          </p:cNvPr>
          <p:cNvSpPr/>
          <p:nvPr/>
        </p:nvSpPr>
        <p:spPr>
          <a:xfrm>
            <a:off x="0" y="639049"/>
            <a:ext cx="12197958" cy="549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E3EDB9B-91D4-4512-85EC-075DCA66F085}"/>
              </a:ext>
            </a:extLst>
          </p:cNvPr>
          <p:cNvSpPr/>
          <p:nvPr/>
        </p:nvSpPr>
        <p:spPr>
          <a:xfrm>
            <a:off x="4695802" y="991301"/>
            <a:ext cx="7502155" cy="5878732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8" name="Rechthoekige driehoek 27">
            <a:extLst>
              <a:ext uri="{FF2B5EF4-FFF2-40B4-BE49-F238E27FC236}">
                <a16:creationId xmlns:a16="http://schemas.microsoft.com/office/drawing/2014/main" id="{2A6EF51B-C29F-4529-87DF-C790D7DBCFB0}"/>
              </a:ext>
            </a:extLst>
          </p:cNvPr>
          <p:cNvSpPr/>
          <p:nvPr/>
        </p:nvSpPr>
        <p:spPr>
          <a:xfrm rot="5400000">
            <a:off x="4719899" y="781247"/>
            <a:ext cx="383492" cy="43168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EDA813E4-A3AD-45DB-A290-28B4FED65908}"/>
              </a:ext>
            </a:extLst>
          </p:cNvPr>
          <p:cNvSpPr/>
          <p:nvPr/>
        </p:nvSpPr>
        <p:spPr>
          <a:xfrm>
            <a:off x="9687208" y="273718"/>
            <a:ext cx="2503268" cy="365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ige driehoek 35">
            <a:extLst>
              <a:ext uri="{FF2B5EF4-FFF2-40B4-BE49-F238E27FC236}">
                <a16:creationId xmlns:a16="http://schemas.microsoft.com/office/drawing/2014/main" id="{1574ABA6-5B47-45E0-BA0B-FBF6C9D4E0AB}"/>
              </a:ext>
            </a:extLst>
          </p:cNvPr>
          <p:cNvSpPr/>
          <p:nvPr/>
        </p:nvSpPr>
        <p:spPr>
          <a:xfrm rot="16200000">
            <a:off x="9282734" y="310839"/>
            <a:ext cx="443620" cy="36532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E15BFB-51EA-40F1-B7E7-724FC8983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32" y="683048"/>
            <a:ext cx="4695803" cy="443621"/>
          </a:xfrm>
        </p:spPr>
        <p:txBody>
          <a:bodyPr>
            <a:noAutofit/>
          </a:bodyPr>
          <a:lstStyle/>
          <a:p>
            <a:pPr algn="ctr"/>
            <a:r>
              <a:rPr lang="nl-NL" sz="360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Trends - studenten</a:t>
            </a:r>
          </a:p>
        </p:txBody>
      </p:sp>
      <p:pic>
        <p:nvPicPr>
          <p:cNvPr id="1030" name="Picture 6" descr="Bedrijfscatering &amp; bedrijfsrestaurants ✓ Eurest Food">
            <a:extLst>
              <a:ext uri="{FF2B5EF4-FFF2-40B4-BE49-F238E27FC236}">
                <a16:creationId xmlns:a16="http://schemas.microsoft.com/office/drawing/2014/main" id="{A8D0250F-220D-4EB4-8102-DD78EE15D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931" y="327017"/>
            <a:ext cx="895823" cy="55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hthoek 39">
            <a:extLst>
              <a:ext uri="{FF2B5EF4-FFF2-40B4-BE49-F238E27FC236}">
                <a16:creationId xmlns:a16="http://schemas.microsoft.com/office/drawing/2014/main" id="{DC503FC2-3549-4496-A2B3-901CDF95B5F3}"/>
              </a:ext>
            </a:extLst>
          </p:cNvPr>
          <p:cNvSpPr/>
          <p:nvPr/>
        </p:nvSpPr>
        <p:spPr>
          <a:xfrm>
            <a:off x="746918" y="2054358"/>
            <a:ext cx="2115062" cy="220954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id="{41C7954D-11D4-466B-97E2-9D81B20ABB21}"/>
              </a:ext>
            </a:extLst>
          </p:cNvPr>
          <p:cNvSpPr/>
          <p:nvPr/>
        </p:nvSpPr>
        <p:spPr>
          <a:xfrm>
            <a:off x="883865" y="4460807"/>
            <a:ext cx="1692998" cy="755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Century Schoolbook" panose="02040604050505020304" pitchFamily="18" charset="0"/>
              </a:rPr>
              <a:t>29% </a:t>
            </a:r>
            <a:r>
              <a:rPr lang="nl-NL" dirty="0" err="1">
                <a:latin typeface="Century Schoolbook" panose="02040604050505020304" pitchFamily="18" charset="0"/>
              </a:rPr>
              <a:t>Concentratie-problemen</a:t>
            </a:r>
            <a:endParaRPr lang="nl-NL" dirty="0">
              <a:latin typeface="Century Schoolbook" panose="02040604050505020304" pitchFamily="18" charset="0"/>
            </a:endParaRPr>
          </a:p>
        </p:txBody>
      </p:sp>
      <p:sp>
        <p:nvSpPr>
          <p:cNvPr id="56" name="Rechthoek 55">
            <a:extLst>
              <a:ext uri="{FF2B5EF4-FFF2-40B4-BE49-F238E27FC236}">
                <a16:creationId xmlns:a16="http://schemas.microsoft.com/office/drawing/2014/main" id="{487CD114-2EBC-4A47-A58F-F8FB3AAF0806}"/>
              </a:ext>
            </a:extLst>
          </p:cNvPr>
          <p:cNvSpPr/>
          <p:nvPr/>
        </p:nvSpPr>
        <p:spPr>
          <a:xfrm>
            <a:off x="3384929" y="2054357"/>
            <a:ext cx="2212755" cy="220954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Rechthoek 57">
            <a:extLst>
              <a:ext uri="{FF2B5EF4-FFF2-40B4-BE49-F238E27FC236}">
                <a16:creationId xmlns:a16="http://schemas.microsoft.com/office/drawing/2014/main" id="{9B12CE09-6A92-4AD3-86A5-ECEEADA1EF5A}"/>
              </a:ext>
            </a:extLst>
          </p:cNvPr>
          <p:cNvSpPr/>
          <p:nvPr/>
        </p:nvSpPr>
        <p:spPr>
          <a:xfrm>
            <a:off x="6346924" y="4451982"/>
            <a:ext cx="1692998" cy="755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Century Schoolbook" panose="02040604050505020304" pitchFamily="18" charset="0"/>
              </a:rPr>
              <a:t>Koffie is populair</a:t>
            </a:r>
          </a:p>
        </p:txBody>
      </p:sp>
      <p:sp>
        <p:nvSpPr>
          <p:cNvPr id="59" name="Rechthoek 58">
            <a:extLst>
              <a:ext uri="{FF2B5EF4-FFF2-40B4-BE49-F238E27FC236}">
                <a16:creationId xmlns:a16="http://schemas.microsoft.com/office/drawing/2014/main" id="{D19782CC-6740-47AF-9D84-7606B7F65842}"/>
              </a:ext>
            </a:extLst>
          </p:cNvPr>
          <p:cNvSpPr/>
          <p:nvPr/>
        </p:nvSpPr>
        <p:spPr>
          <a:xfrm>
            <a:off x="6120633" y="2054357"/>
            <a:ext cx="2268650" cy="220954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7" name="Rechthoek 66">
            <a:extLst>
              <a:ext uri="{FF2B5EF4-FFF2-40B4-BE49-F238E27FC236}">
                <a16:creationId xmlns:a16="http://schemas.microsoft.com/office/drawing/2014/main" id="{AA4B6C6B-D3F4-4A68-BEEF-4EE1BA49AE87}"/>
              </a:ext>
            </a:extLst>
          </p:cNvPr>
          <p:cNvSpPr/>
          <p:nvPr/>
        </p:nvSpPr>
        <p:spPr>
          <a:xfrm>
            <a:off x="3644820" y="4460807"/>
            <a:ext cx="1692998" cy="755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Century Schoolbook" panose="02040604050505020304" pitchFamily="18" charset="0"/>
              </a:rPr>
              <a:t>70%</a:t>
            </a:r>
            <a:br>
              <a:rPr lang="nl-NL" dirty="0">
                <a:latin typeface="Century Schoolbook" panose="02040604050505020304" pitchFamily="18" charset="0"/>
              </a:rPr>
            </a:br>
            <a:r>
              <a:rPr lang="nl-NL" dirty="0">
                <a:latin typeface="Century Schoolbook" panose="02040604050505020304" pitchFamily="18" charset="0"/>
              </a:rPr>
              <a:t>Prestatiedruk</a:t>
            </a:r>
          </a:p>
        </p:txBody>
      </p:sp>
      <p:sp>
        <p:nvSpPr>
          <p:cNvPr id="74" name="Rechthoek 73">
            <a:extLst>
              <a:ext uri="{FF2B5EF4-FFF2-40B4-BE49-F238E27FC236}">
                <a16:creationId xmlns:a16="http://schemas.microsoft.com/office/drawing/2014/main" id="{164DB347-C980-4663-9148-34D565E97EAE}"/>
              </a:ext>
            </a:extLst>
          </p:cNvPr>
          <p:cNvSpPr/>
          <p:nvPr/>
        </p:nvSpPr>
        <p:spPr>
          <a:xfrm>
            <a:off x="8910877" y="2054357"/>
            <a:ext cx="2236191" cy="220954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6" name="Rechthoek 75">
            <a:extLst>
              <a:ext uri="{FF2B5EF4-FFF2-40B4-BE49-F238E27FC236}">
                <a16:creationId xmlns:a16="http://schemas.microsoft.com/office/drawing/2014/main" id="{D115978A-391F-4E66-B1CE-8F8FAF11214A}"/>
              </a:ext>
            </a:extLst>
          </p:cNvPr>
          <p:cNvSpPr/>
          <p:nvPr/>
        </p:nvSpPr>
        <p:spPr>
          <a:xfrm>
            <a:off x="8658045" y="4558703"/>
            <a:ext cx="1692998" cy="755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entury Schoolbook" panose="02040604050505020304" pitchFamily="18" charset="0"/>
            </a:endParaRPr>
          </a:p>
        </p:txBody>
      </p:sp>
      <p:sp>
        <p:nvSpPr>
          <p:cNvPr id="87" name="Rechthoek 86">
            <a:extLst>
              <a:ext uri="{FF2B5EF4-FFF2-40B4-BE49-F238E27FC236}">
                <a16:creationId xmlns:a16="http://schemas.microsoft.com/office/drawing/2014/main" id="{9B0CE2ED-A57A-4C43-BAC4-CC1A6F5FD68F}"/>
              </a:ext>
            </a:extLst>
          </p:cNvPr>
          <p:cNvSpPr/>
          <p:nvPr/>
        </p:nvSpPr>
        <p:spPr>
          <a:xfrm>
            <a:off x="9078323" y="4459580"/>
            <a:ext cx="1952182" cy="854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Century Schoolbook" panose="02040604050505020304" pitchFamily="18" charset="0"/>
              </a:rPr>
              <a:t>Snackgedrag neemt toe tijdens studeren</a:t>
            </a:r>
          </a:p>
        </p:txBody>
      </p:sp>
      <p:pic>
        <p:nvPicPr>
          <p:cNvPr id="4" name="Graphic 3" descr="Geen telefoons met effen opvulling">
            <a:extLst>
              <a:ext uri="{FF2B5EF4-FFF2-40B4-BE49-F238E27FC236}">
                <a16:creationId xmlns:a16="http://schemas.microsoft.com/office/drawing/2014/main" id="{9317AC26-DEE6-4B2D-86F9-2832D96D46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519" y="2265306"/>
            <a:ext cx="1805860" cy="1805860"/>
          </a:xfrm>
          <a:prstGeom prst="rect">
            <a:avLst/>
          </a:prstGeom>
        </p:spPr>
      </p:pic>
      <p:pic>
        <p:nvPicPr>
          <p:cNvPr id="37" name="Graphic 36" descr="Koffie met effen opvulling">
            <a:extLst>
              <a:ext uri="{FF2B5EF4-FFF2-40B4-BE49-F238E27FC236}">
                <a16:creationId xmlns:a16="http://schemas.microsoft.com/office/drawing/2014/main" id="{05894D71-28C9-4E70-8E74-10E6645012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62284" y="2286553"/>
            <a:ext cx="1645360" cy="1645360"/>
          </a:xfrm>
          <a:prstGeom prst="rect">
            <a:avLst/>
          </a:prstGeom>
        </p:spPr>
      </p:pic>
      <p:pic>
        <p:nvPicPr>
          <p:cNvPr id="8" name="Graphic 7" descr="Medaille met effen opvulling">
            <a:extLst>
              <a:ext uri="{FF2B5EF4-FFF2-40B4-BE49-F238E27FC236}">
                <a16:creationId xmlns:a16="http://schemas.microsoft.com/office/drawing/2014/main" id="{611FCBED-C263-495C-93BB-6F071651FA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05399" y="2375680"/>
            <a:ext cx="1566896" cy="1566896"/>
          </a:xfrm>
          <a:prstGeom prst="rect">
            <a:avLst/>
          </a:prstGeom>
        </p:spPr>
      </p:pic>
      <p:pic>
        <p:nvPicPr>
          <p:cNvPr id="41" name="Graphic 40" descr="Snoep met effen opvulling">
            <a:extLst>
              <a:ext uri="{FF2B5EF4-FFF2-40B4-BE49-F238E27FC236}">
                <a16:creationId xmlns:a16="http://schemas.microsoft.com/office/drawing/2014/main" id="{1E720C54-CB8D-4EF1-B7FB-B9D59B2EE9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98048" y="2155085"/>
            <a:ext cx="1895799" cy="1895799"/>
          </a:xfrm>
          <a:prstGeom prst="rect">
            <a:avLst/>
          </a:prstGeom>
        </p:spPr>
      </p:pic>
      <p:sp>
        <p:nvSpPr>
          <p:cNvPr id="42" name="Rechthoekige driehoek 41">
            <a:extLst>
              <a:ext uri="{FF2B5EF4-FFF2-40B4-BE49-F238E27FC236}">
                <a16:creationId xmlns:a16="http://schemas.microsoft.com/office/drawing/2014/main" id="{17D9B221-EA30-46E2-A397-826647945238}"/>
              </a:ext>
            </a:extLst>
          </p:cNvPr>
          <p:cNvSpPr/>
          <p:nvPr/>
        </p:nvSpPr>
        <p:spPr>
          <a:xfrm rot="5400000">
            <a:off x="-17762" y="560968"/>
            <a:ext cx="262137" cy="226618"/>
          </a:xfrm>
          <a:prstGeom prst="rtTriangle">
            <a:avLst/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3FF4CEC1-8C30-4F54-900B-8BB1127DD97D}"/>
              </a:ext>
            </a:extLst>
          </p:cNvPr>
          <p:cNvSpPr txBox="1"/>
          <p:nvPr/>
        </p:nvSpPr>
        <p:spPr>
          <a:xfrm>
            <a:off x="570052" y="6080450"/>
            <a:ext cx="1600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i="1" dirty="0">
                <a:solidFill>
                  <a:schemeClr val="bg1"/>
                </a:solidFill>
              </a:rPr>
              <a:t>Bron:  Wanroij, 2021 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8AB3BC75-06B7-4FBE-B1EE-DBE37705C5AF}"/>
              </a:ext>
            </a:extLst>
          </p:cNvPr>
          <p:cNvSpPr txBox="1"/>
          <p:nvPr/>
        </p:nvSpPr>
        <p:spPr>
          <a:xfrm>
            <a:off x="3284331" y="6080449"/>
            <a:ext cx="1600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i="1" dirty="0">
                <a:solidFill>
                  <a:schemeClr val="bg1"/>
                </a:solidFill>
              </a:rPr>
              <a:t>Bron:  </a:t>
            </a:r>
            <a:r>
              <a:rPr lang="nl-NL" sz="1200" b="1" i="1" dirty="0" err="1">
                <a:solidFill>
                  <a:schemeClr val="bg1"/>
                </a:solidFill>
              </a:rPr>
              <a:t>Twize</a:t>
            </a:r>
            <a:r>
              <a:rPr lang="nl-NL" sz="1200" b="1" i="1" dirty="0">
                <a:solidFill>
                  <a:schemeClr val="bg1"/>
                </a:solidFill>
              </a:rPr>
              <a:t>, 2021 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3D50AFC3-3E51-4F70-8152-45B0A4D92FED}"/>
              </a:ext>
            </a:extLst>
          </p:cNvPr>
          <p:cNvSpPr txBox="1"/>
          <p:nvPr/>
        </p:nvSpPr>
        <p:spPr>
          <a:xfrm>
            <a:off x="6120630" y="6076102"/>
            <a:ext cx="1987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i="1" dirty="0">
                <a:solidFill>
                  <a:schemeClr val="bg1"/>
                </a:solidFill>
              </a:rPr>
              <a:t>Bron:  Koffiegek.nl, 2021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22FFF2C9-88CD-436C-83D5-B3FA170E4352}"/>
              </a:ext>
            </a:extLst>
          </p:cNvPr>
          <p:cNvSpPr txBox="1"/>
          <p:nvPr/>
        </p:nvSpPr>
        <p:spPr>
          <a:xfrm>
            <a:off x="8910877" y="6076101"/>
            <a:ext cx="1987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i="1" dirty="0">
                <a:solidFill>
                  <a:schemeClr val="bg1"/>
                </a:solidFill>
              </a:rPr>
              <a:t>Bron:  Hogervorst, 2018</a:t>
            </a:r>
          </a:p>
        </p:txBody>
      </p:sp>
    </p:spTree>
    <p:extLst>
      <p:ext uri="{BB962C8B-B14F-4D97-AF65-F5344CB8AC3E}">
        <p14:creationId xmlns:p14="http://schemas.microsoft.com/office/powerpoint/2010/main" val="554470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hthoek 38">
            <a:extLst>
              <a:ext uri="{FF2B5EF4-FFF2-40B4-BE49-F238E27FC236}">
                <a16:creationId xmlns:a16="http://schemas.microsoft.com/office/drawing/2014/main" id="{7E25DFDD-8E25-4FF3-8346-162AFDCE0A95}"/>
              </a:ext>
            </a:extLst>
          </p:cNvPr>
          <p:cNvSpPr/>
          <p:nvPr/>
        </p:nvSpPr>
        <p:spPr>
          <a:xfrm>
            <a:off x="923453" y="2082297"/>
            <a:ext cx="1339913" cy="1346703"/>
          </a:xfrm>
          <a:prstGeom prst="rect">
            <a:avLst/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F48F8AA2-BB61-4B35-A67B-C4BECA156B11}"/>
              </a:ext>
            </a:extLst>
          </p:cNvPr>
          <p:cNvSpPr/>
          <p:nvPr/>
        </p:nvSpPr>
        <p:spPr>
          <a:xfrm>
            <a:off x="1170862" y="0"/>
            <a:ext cx="11019614" cy="681016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115D66F1-C70B-49FE-B4AD-51D0D7C1161A}"/>
              </a:ext>
            </a:extLst>
          </p:cNvPr>
          <p:cNvSpPr/>
          <p:nvPr/>
        </p:nvSpPr>
        <p:spPr>
          <a:xfrm>
            <a:off x="0" y="639049"/>
            <a:ext cx="12197958" cy="549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E3EDB9B-91D4-4512-85EC-075DCA66F085}"/>
              </a:ext>
            </a:extLst>
          </p:cNvPr>
          <p:cNvSpPr/>
          <p:nvPr/>
        </p:nvSpPr>
        <p:spPr>
          <a:xfrm>
            <a:off x="4695802" y="979269"/>
            <a:ext cx="7502155" cy="5878732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8" name="Rechthoekige driehoek 27">
            <a:extLst>
              <a:ext uri="{FF2B5EF4-FFF2-40B4-BE49-F238E27FC236}">
                <a16:creationId xmlns:a16="http://schemas.microsoft.com/office/drawing/2014/main" id="{2A6EF51B-C29F-4529-87DF-C790D7DBCFB0}"/>
              </a:ext>
            </a:extLst>
          </p:cNvPr>
          <p:cNvSpPr/>
          <p:nvPr/>
        </p:nvSpPr>
        <p:spPr>
          <a:xfrm rot="5400000">
            <a:off x="4719897" y="781246"/>
            <a:ext cx="383492" cy="43168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EDA813E4-A3AD-45DB-A290-28B4FED65908}"/>
              </a:ext>
            </a:extLst>
          </p:cNvPr>
          <p:cNvSpPr/>
          <p:nvPr/>
        </p:nvSpPr>
        <p:spPr>
          <a:xfrm>
            <a:off x="9687208" y="273718"/>
            <a:ext cx="2503268" cy="365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ige driehoek 35">
            <a:extLst>
              <a:ext uri="{FF2B5EF4-FFF2-40B4-BE49-F238E27FC236}">
                <a16:creationId xmlns:a16="http://schemas.microsoft.com/office/drawing/2014/main" id="{1574ABA6-5B47-45E0-BA0B-FBF6C9D4E0AB}"/>
              </a:ext>
            </a:extLst>
          </p:cNvPr>
          <p:cNvSpPr/>
          <p:nvPr/>
        </p:nvSpPr>
        <p:spPr>
          <a:xfrm rot="16200000">
            <a:off x="9282734" y="310839"/>
            <a:ext cx="443620" cy="36532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E15BFB-51EA-40F1-B7E7-724FC8983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89" y="692131"/>
            <a:ext cx="4695803" cy="443621"/>
          </a:xfrm>
        </p:spPr>
        <p:txBody>
          <a:bodyPr>
            <a:noAutofit/>
          </a:bodyPr>
          <a:lstStyle/>
          <a:p>
            <a:pPr algn="ctr"/>
            <a:r>
              <a:rPr lang="nl-NL" sz="360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Trends - chocolade</a:t>
            </a:r>
          </a:p>
        </p:txBody>
      </p:sp>
      <p:pic>
        <p:nvPicPr>
          <p:cNvPr id="1030" name="Picture 6" descr="Bedrijfscatering &amp; bedrijfsrestaurants ✓ Eurest Food">
            <a:extLst>
              <a:ext uri="{FF2B5EF4-FFF2-40B4-BE49-F238E27FC236}">
                <a16:creationId xmlns:a16="http://schemas.microsoft.com/office/drawing/2014/main" id="{A8D0250F-220D-4EB4-8102-DD78EE15D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931" y="327017"/>
            <a:ext cx="895823" cy="55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hthoek 39">
            <a:extLst>
              <a:ext uri="{FF2B5EF4-FFF2-40B4-BE49-F238E27FC236}">
                <a16:creationId xmlns:a16="http://schemas.microsoft.com/office/drawing/2014/main" id="{DC503FC2-3549-4496-A2B3-901CDF95B5F3}"/>
              </a:ext>
            </a:extLst>
          </p:cNvPr>
          <p:cNvSpPr/>
          <p:nvPr/>
        </p:nvSpPr>
        <p:spPr>
          <a:xfrm>
            <a:off x="746918" y="2054357"/>
            <a:ext cx="2115062" cy="220954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id="{41C7954D-11D4-466B-97E2-9D81B20ABB21}"/>
              </a:ext>
            </a:extLst>
          </p:cNvPr>
          <p:cNvSpPr/>
          <p:nvPr/>
        </p:nvSpPr>
        <p:spPr>
          <a:xfrm>
            <a:off x="883865" y="4460807"/>
            <a:ext cx="1692998" cy="755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Century Schoolbook" panose="02040604050505020304" pitchFamily="18" charset="0"/>
              </a:rPr>
              <a:t>Vega producten</a:t>
            </a:r>
          </a:p>
        </p:txBody>
      </p:sp>
      <p:sp>
        <p:nvSpPr>
          <p:cNvPr id="56" name="Rechthoek 55">
            <a:extLst>
              <a:ext uri="{FF2B5EF4-FFF2-40B4-BE49-F238E27FC236}">
                <a16:creationId xmlns:a16="http://schemas.microsoft.com/office/drawing/2014/main" id="{487CD114-2EBC-4A47-A58F-F8FB3AAF0806}"/>
              </a:ext>
            </a:extLst>
          </p:cNvPr>
          <p:cNvSpPr/>
          <p:nvPr/>
        </p:nvSpPr>
        <p:spPr>
          <a:xfrm>
            <a:off x="3384929" y="2054357"/>
            <a:ext cx="2212755" cy="220954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Rechthoek 57">
            <a:extLst>
              <a:ext uri="{FF2B5EF4-FFF2-40B4-BE49-F238E27FC236}">
                <a16:creationId xmlns:a16="http://schemas.microsoft.com/office/drawing/2014/main" id="{9B12CE09-6A92-4AD3-86A5-ECEEADA1EF5A}"/>
              </a:ext>
            </a:extLst>
          </p:cNvPr>
          <p:cNvSpPr/>
          <p:nvPr/>
        </p:nvSpPr>
        <p:spPr>
          <a:xfrm>
            <a:off x="6346923" y="4462313"/>
            <a:ext cx="1692998" cy="755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Century Schoolbook" panose="02040604050505020304" pitchFamily="18" charset="0"/>
              </a:rPr>
              <a:t>Consument is meer gaan consumeren</a:t>
            </a:r>
          </a:p>
        </p:txBody>
      </p:sp>
      <p:sp>
        <p:nvSpPr>
          <p:cNvPr id="59" name="Rechthoek 58">
            <a:extLst>
              <a:ext uri="{FF2B5EF4-FFF2-40B4-BE49-F238E27FC236}">
                <a16:creationId xmlns:a16="http://schemas.microsoft.com/office/drawing/2014/main" id="{D19782CC-6740-47AF-9D84-7606B7F65842}"/>
              </a:ext>
            </a:extLst>
          </p:cNvPr>
          <p:cNvSpPr/>
          <p:nvPr/>
        </p:nvSpPr>
        <p:spPr>
          <a:xfrm>
            <a:off x="6120633" y="2054357"/>
            <a:ext cx="2268650" cy="220954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7" name="Rechthoek 66">
            <a:extLst>
              <a:ext uri="{FF2B5EF4-FFF2-40B4-BE49-F238E27FC236}">
                <a16:creationId xmlns:a16="http://schemas.microsoft.com/office/drawing/2014/main" id="{AA4B6C6B-D3F4-4A68-BEEF-4EE1BA49AE87}"/>
              </a:ext>
            </a:extLst>
          </p:cNvPr>
          <p:cNvSpPr/>
          <p:nvPr/>
        </p:nvSpPr>
        <p:spPr>
          <a:xfrm>
            <a:off x="3644820" y="4460807"/>
            <a:ext cx="1692998" cy="755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Century Schoolbook" panose="02040604050505020304" pitchFamily="18" charset="0"/>
              </a:rPr>
              <a:t>Chocolade als beleving</a:t>
            </a:r>
          </a:p>
        </p:txBody>
      </p:sp>
      <p:sp>
        <p:nvSpPr>
          <p:cNvPr id="74" name="Rechthoek 73">
            <a:extLst>
              <a:ext uri="{FF2B5EF4-FFF2-40B4-BE49-F238E27FC236}">
                <a16:creationId xmlns:a16="http://schemas.microsoft.com/office/drawing/2014/main" id="{164DB347-C980-4663-9148-34D565E97EAE}"/>
              </a:ext>
            </a:extLst>
          </p:cNvPr>
          <p:cNvSpPr/>
          <p:nvPr/>
        </p:nvSpPr>
        <p:spPr>
          <a:xfrm>
            <a:off x="8910877" y="2054357"/>
            <a:ext cx="2236191" cy="220954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6" name="Rechthoek 75">
            <a:extLst>
              <a:ext uri="{FF2B5EF4-FFF2-40B4-BE49-F238E27FC236}">
                <a16:creationId xmlns:a16="http://schemas.microsoft.com/office/drawing/2014/main" id="{D115978A-391F-4E66-B1CE-8F8FAF11214A}"/>
              </a:ext>
            </a:extLst>
          </p:cNvPr>
          <p:cNvSpPr/>
          <p:nvPr/>
        </p:nvSpPr>
        <p:spPr>
          <a:xfrm>
            <a:off x="8658045" y="4558703"/>
            <a:ext cx="1692998" cy="755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entury Schoolbook" panose="02040604050505020304" pitchFamily="18" charset="0"/>
            </a:endParaRPr>
          </a:p>
        </p:txBody>
      </p:sp>
      <p:sp>
        <p:nvSpPr>
          <p:cNvPr id="87" name="Rechthoek 86">
            <a:extLst>
              <a:ext uri="{FF2B5EF4-FFF2-40B4-BE49-F238E27FC236}">
                <a16:creationId xmlns:a16="http://schemas.microsoft.com/office/drawing/2014/main" id="{9B0CE2ED-A57A-4C43-BAC4-CC1A6F5FD68F}"/>
              </a:ext>
            </a:extLst>
          </p:cNvPr>
          <p:cNvSpPr/>
          <p:nvPr/>
        </p:nvSpPr>
        <p:spPr>
          <a:xfrm>
            <a:off x="9194886" y="4459580"/>
            <a:ext cx="1793158" cy="755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Century Schoolbook" panose="02040604050505020304" pitchFamily="18" charset="0"/>
              </a:rPr>
              <a:t>Duurzaamheid</a:t>
            </a:r>
          </a:p>
        </p:txBody>
      </p:sp>
      <p:pic>
        <p:nvPicPr>
          <p:cNvPr id="5" name="Graphic 4" descr="Blad met effen opvulling">
            <a:extLst>
              <a:ext uri="{FF2B5EF4-FFF2-40B4-BE49-F238E27FC236}">
                <a16:creationId xmlns:a16="http://schemas.microsoft.com/office/drawing/2014/main" id="{4472619A-FCA0-48CE-87ED-6AA5FF277A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3088" y="2259712"/>
            <a:ext cx="1817048" cy="1817048"/>
          </a:xfrm>
          <a:prstGeom prst="rect">
            <a:avLst/>
          </a:prstGeom>
        </p:spPr>
      </p:pic>
      <p:pic>
        <p:nvPicPr>
          <p:cNvPr id="7" name="Graphic 6" descr="Chocolade met effen opvulling">
            <a:extLst>
              <a:ext uri="{FF2B5EF4-FFF2-40B4-BE49-F238E27FC236}">
                <a16:creationId xmlns:a16="http://schemas.microsoft.com/office/drawing/2014/main" id="{68F75390-B059-4BB4-A482-DBA9D87A5E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24479" y="2158336"/>
            <a:ext cx="1918424" cy="1918424"/>
          </a:xfrm>
          <a:prstGeom prst="rect">
            <a:avLst/>
          </a:prstGeom>
        </p:spPr>
      </p:pic>
      <p:pic>
        <p:nvPicPr>
          <p:cNvPr id="11" name="Graphic 10" descr="Snoep met effen opvulling">
            <a:extLst>
              <a:ext uri="{FF2B5EF4-FFF2-40B4-BE49-F238E27FC236}">
                <a16:creationId xmlns:a16="http://schemas.microsoft.com/office/drawing/2014/main" id="{0B074D9B-FD79-4279-B678-93B2837860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45523" y="2220336"/>
            <a:ext cx="1895799" cy="1895799"/>
          </a:xfrm>
          <a:prstGeom prst="rect">
            <a:avLst/>
          </a:prstGeom>
        </p:spPr>
      </p:pic>
      <p:pic>
        <p:nvPicPr>
          <p:cNvPr id="33" name="Graphic 32" descr="Duurzaamheid met effen opvulling">
            <a:extLst>
              <a:ext uri="{FF2B5EF4-FFF2-40B4-BE49-F238E27FC236}">
                <a16:creationId xmlns:a16="http://schemas.microsoft.com/office/drawing/2014/main" id="{81D5497A-69C4-4F4F-97E6-B11FF0752F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21879" y="2476293"/>
            <a:ext cx="1466283" cy="1466283"/>
          </a:xfrm>
          <a:prstGeom prst="rect">
            <a:avLst/>
          </a:prstGeom>
        </p:spPr>
      </p:pic>
      <p:sp>
        <p:nvSpPr>
          <p:cNvPr id="12" name="Rechthoekige driehoek 11">
            <a:extLst>
              <a:ext uri="{FF2B5EF4-FFF2-40B4-BE49-F238E27FC236}">
                <a16:creationId xmlns:a16="http://schemas.microsoft.com/office/drawing/2014/main" id="{8A1F2716-F4A5-4F67-B55C-25217557F90D}"/>
              </a:ext>
            </a:extLst>
          </p:cNvPr>
          <p:cNvSpPr/>
          <p:nvPr/>
        </p:nvSpPr>
        <p:spPr>
          <a:xfrm rot="5400000">
            <a:off x="-17762" y="560968"/>
            <a:ext cx="262137" cy="226618"/>
          </a:xfrm>
          <a:prstGeom prst="rtTriangle">
            <a:avLst/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C3532B2A-FC5C-41D0-9B16-12FD8B0E9EC9}"/>
              </a:ext>
            </a:extLst>
          </p:cNvPr>
          <p:cNvSpPr txBox="1"/>
          <p:nvPr/>
        </p:nvSpPr>
        <p:spPr>
          <a:xfrm>
            <a:off x="570052" y="6080450"/>
            <a:ext cx="1600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i="1" dirty="0">
                <a:solidFill>
                  <a:schemeClr val="bg1"/>
                </a:solidFill>
              </a:rPr>
              <a:t>Bron:  </a:t>
            </a:r>
            <a:r>
              <a:rPr lang="nl-NL" sz="1200" b="1" i="1" dirty="0" err="1">
                <a:solidFill>
                  <a:schemeClr val="bg1"/>
                </a:solidFill>
              </a:rPr>
              <a:t>Pinkcube</a:t>
            </a:r>
            <a:r>
              <a:rPr lang="nl-NL" sz="1200" b="1" i="1" dirty="0">
                <a:solidFill>
                  <a:schemeClr val="bg1"/>
                </a:solidFill>
              </a:rPr>
              <a:t>, 2021 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A0577E91-78FD-4665-9CB1-BD9FE364140A}"/>
              </a:ext>
            </a:extLst>
          </p:cNvPr>
          <p:cNvSpPr txBox="1"/>
          <p:nvPr/>
        </p:nvSpPr>
        <p:spPr>
          <a:xfrm>
            <a:off x="3284331" y="6080449"/>
            <a:ext cx="1600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i="1" dirty="0">
                <a:solidFill>
                  <a:schemeClr val="bg1"/>
                </a:solidFill>
              </a:rPr>
              <a:t>Bron:  </a:t>
            </a:r>
            <a:r>
              <a:rPr lang="nl-NL" sz="1200" b="1" i="1" dirty="0" err="1">
                <a:solidFill>
                  <a:schemeClr val="bg1"/>
                </a:solidFill>
              </a:rPr>
              <a:t>Pinkcube</a:t>
            </a:r>
            <a:r>
              <a:rPr lang="nl-NL" sz="1200" b="1" i="1" dirty="0">
                <a:solidFill>
                  <a:schemeClr val="bg1"/>
                </a:solidFill>
              </a:rPr>
              <a:t>, 2021 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4165779E-04FE-496D-A30D-6163DF9EEB9E}"/>
              </a:ext>
            </a:extLst>
          </p:cNvPr>
          <p:cNvSpPr txBox="1"/>
          <p:nvPr/>
        </p:nvSpPr>
        <p:spPr>
          <a:xfrm>
            <a:off x="6095999" y="6080448"/>
            <a:ext cx="1943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i="1" dirty="0">
                <a:solidFill>
                  <a:schemeClr val="bg1"/>
                </a:solidFill>
              </a:rPr>
              <a:t>Bron:  Foodware365, 2021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30B4BE41-6971-480A-9286-05664EC332E1}"/>
              </a:ext>
            </a:extLst>
          </p:cNvPr>
          <p:cNvSpPr txBox="1"/>
          <p:nvPr/>
        </p:nvSpPr>
        <p:spPr>
          <a:xfrm>
            <a:off x="8910877" y="6080448"/>
            <a:ext cx="1943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i="1" dirty="0">
                <a:solidFill>
                  <a:schemeClr val="bg1"/>
                </a:solidFill>
              </a:rPr>
              <a:t>Bron:  </a:t>
            </a:r>
            <a:r>
              <a:rPr lang="nl-NL" sz="1200" b="1" i="1" dirty="0" err="1">
                <a:solidFill>
                  <a:schemeClr val="bg1"/>
                </a:solidFill>
              </a:rPr>
              <a:t>Lambregts</a:t>
            </a:r>
            <a:r>
              <a:rPr lang="nl-NL" sz="1200" b="1" i="1" dirty="0">
                <a:solidFill>
                  <a:schemeClr val="bg1"/>
                </a:solidFill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707029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hthoek 38">
            <a:extLst>
              <a:ext uri="{FF2B5EF4-FFF2-40B4-BE49-F238E27FC236}">
                <a16:creationId xmlns:a16="http://schemas.microsoft.com/office/drawing/2014/main" id="{7E25DFDD-8E25-4FF3-8346-162AFDCE0A95}"/>
              </a:ext>
            </a:extLst>
          </p:cNvPr>
          <p:cNvSpPr/>
          <p:nvPr/>
        </p:nvSpPr>
        <p:spPr>
          <a:xfrm>
            <a:off x="923453" y="2082297"/>
            <a:ext cx="1339913" cy="1346703"/>
          </a:xfrm>
          <a:prstGeom prst="rect">
            <a:avLst/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F48F8AA2-BB61-4B35-A67B-C4BECA156B11}"/>
              </a:ext>
            </a:extLst>
          </p:cNvPr>
          <p:cNvSpPr/>
          <p:nvPr/>
        </p:nvSpPr>
        <p:spPr>
          <a:xfrm>
            <a:off x="1170862" y="0"/>
            <a:ext cx="11019614" cy="681016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115D66F1-C70B-49FE-B4AD-51D0D7C1161A}"/>
              </a:ext>
            </a:extLst>
          </p:cNvPr>
          <p:cNvSpPr/>
          <p:nvPr/>
        </p:nvSpPr>
        <p:spPr>
          <a:xfrm>
            <a:off x="0" y="639049"/>
            <a:ext cx="12197958" cy="549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E3EDB9B-91D4-4512-85EC-075DCA66F085}"/>
              </a:ext>
            </a:extLst>
          </p:cNvPr>
          <p:cNvSpPr/>
          <p:nvPr/>
        </p:nvSpPr>
        <p:spPr>
          <a:xfrm>
            <a:off x="4695802" y="979269"/>
            <a:ext cx="7502155" cy="5878732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8" name="Rechthoekige driehoek 27">
            <a:extLst>
              <a:ext uri="{FF2B5EF4-FFF2-40B4-BE49-F238E27FC236}">
                <a16:creationId xmlns:a16="http://schemas.microsoft.com/office/drawing/2014/main" id="{2A6EF51B-C29F-4529-87DF-C790D7DBCFB0}"/>
              </a:ext>
            </a:extLst>
          </p:cNvPr>
          <p:cNvSpPr/>
          <p:nvPr/>
        </p:nvSpPr>
        <p:spPr>
          <a:xfrm rot="5400000">
            <a:off x="4719899" y="781247"/>
            <a:ext cx="383492" cy="43168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EDA813E4-A3AD-45DB-A290-28B4FED65908}"/>
              </a:ext>
            </a:extLst>
          </p:cNvPr>
          <p:cNvSpPr/>
          <p:nvPr/>
        </p:nvSpPr>
        <p:spPr>
          <a:xfrm>
            <a:off x="9687208" y="273718"/>
            <a:ext cx="2503268" cy="365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ige driehoek 35">
            <a:extLst>
              <a:ext uri="{FF2B5EF4-FFF2-40B4-BE49-F238E27FC236}">
                <a16:creationId xmlns:a16="http://schemas.microsoft.com/office/drawing/2014/main" id="{1574ABA6-5B47-45E0-BA0B-FBF6C9D4E0AB}"/>
              </a:ext>
            </a:extLst>
          </p:cNvPr>
          <p:cNvSpPr/>
          <p:nvPr/>
        </p:nvSpPr>
        <p:spPr>
          <a:xfrm rot="16200000">
            <a:off x="9282734" y="310839"/>
            <a:ext cx="443620" cy="36532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E15BFB-51EA-40F1-B7E7-724FC8983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89" y="692131"/>
            <a:ext cx="4695803" cy="443621"/>
          </a:xfrm>
        </p:spPr>
        <p:txBody>
          <a:bodyPr>
            <a:noAutofit/>
          </a:bodyPr>
          <a:lstStyle/>
          <a:p>
            <a:pPr algn="ctr"/>
            <a:r>
              <a:rPr lang="nl-NL" sz="360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Product</a:t>
            </a:r>
          </a:p>
        </p:txBody>
      </p:sp>
      <p:pic>
        <p:nvPicPr>
          <p:cNvPr id="1030" name="Picture 6" descr="Bedrijfscatering &amp; bedrijfsrestaurants ✓ Eurest Food">
            <a:extLst>
              <a:ext uri="{FF2B5EF4-FFF2-40B4-BE49-F238E27FC236}">
                <a16:creationId xmlns:a16="http://schemas.microsoft.com/office/drawing/2014/main" id="{A8D0250F-220D-4EB4-8102-DD78EE15D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931" y="327017"/>
            <a:ext cx="895823" cy="55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hthoek 75">
            <a:extLst>
              <a:ext uri="{FF2B5EF4-FFF2-40B4-BE49-F238E27FC236}">
                <a16:creationId xmlns:a16="http://schemas.microsoft.com/office/drawing/2014/main" id="{D115978A-391F-4E66-B1CE-8F8FAF11214A}"/>
              </a:ext>
            </a:extLst>
          </p:cNvPr>
          <p:cNvSpPr/>
          <p:nvPr/>
        </p:nvSpPr>
        <p:spPr>
          <a:xfrm>
            <a:off x="8658045" y="4558703"/>
            <a:ext cx="1692998" cy="755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entury Schoolbook" panose="02040604050505020304" pitchFamily="18" charset="0"/>
            </a:endParaRPr>
          </a:p>
        </p:txBody>
      </p:sp>
      <p:sp>
        <p:nvSpPr>
          <p:cNvPr id="12" name="Rechthoekige driehoek 11">
            <a:extLst>
              <a:ext uri="{FF2B5EF4-FFF2-40B4-BE49-F238E27FC236}">
                <a16:creationId xmlns:a16="http://schemas.microsoft.com/office/drawing/2014/main" id="{8A1F2716-F4A5-4F67-B55C-25217557F90D}"/>
              </a:ext>
            </a:extLst>
          </p:cNvPr>
          <p:cNvSpPr/>
          <p:nvPr/>
        </p:nvSpPr>
        <p:spPr>
          <a:xfrm rot="5400000">
            <a:off x="-17762" y="560968"/>
            <a:ext cx="262137" cy="226618"/>
          </a:xfrm>
          <a:prstGeom prst="rtTriangle">
            <a:avLst/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ED772BD-0DF1-4EA1-8C50-B2F699DB77F9}"/>
              </a:ext>
            </a:extLst>
          </p:cNvPr>
          <p:cNvSpPr/>
          <p:nvPr/>
        </p:nvSpPr>
        <p:spPr>
          <a:xfrm>
            <a:off x="6103482" y="1907766"/>
            <a:ext cx="6094476" cy="4950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" name="Afbeelding 29" descr="Afbeelding met tekst&#10;&#10;Automatisch gegenereerde beschrijving">
            <a:extLst>
              <a:ext uri="{FF2B5EF4-FFF2-40B4-BE49-F238E27FC236}">
                <a16:creationId xmlns:a16="http://schemas.microsoft.com/office/drawing/2014/main" id="{BC3A7940-1743-4E68-B04D-C8B10E4FAC4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908936" y="2618436"/>
            <a:ext cx="6243866" cy="2788251"/>
          </a:xfrm>
          <a:prstGeom prst="rect">
            <a:avLst/>
          </a:prstGeom>
        </p:spPr>
      </p:pic>
      <p:sp>
        <p:nvSpPr>
          <p:cNvPr id="4" name="Rechthoekige driehoek 3">
            <a:extLst>
              <a:ext uri="{FF2B5EF4-FFF2-40B4-BE49-F238E27FC236}">
                <a16:creationId xmlns:a16="http://schemas.microsoft.com/office/drawing/2014/main" id="{3E797175-E355-4431-9205-5FDB6DBFA76F}"/>
              </a:ext>
            </a:extLst>
          </p:cNvPr>
          <p:cNvSpPr/>
          <p:nvPr/>
        </p:nvSpPr>
        <p:spPr>
          <a:xfrm rot="16200000">
            <a:off x="2354823" y="3109342"/>
            <a:ext cx="4950235" cy="254708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B879455-AFAB-400E-A4B5-1D752BF2D6C2}"/>
              </a:ext>
            </a:extLst>
          </p:cNvPr>
          <p:cNvSpPr txBox="1"/>
          <p:nvPr/>
        </p:nvSpPr>
        <p:spPr>
          <a:xfrm>
            <a:off x="360439" y="1761272"/>
            <a:ext cx="28153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M&amp;M’s Coffee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Century Schoolbook" panose="02040604050505020304" pitchFamily="18" charset="0"/>
              </a:rPr>
              <a:t>45 gram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Century Schoolbook" panose="02040604050505020304" pitchFamily="18" charset="0"/>
              </a:rPr>
              <a:t>Koffiesmaak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>
                <a:solidFill>
                  <a:schemeClr val="bg1"/>
                </a:solidFill>
                <a:latin typeface="Century Schoolbook" panose="02040604050505020304" pitchFamily="18" charset="0"/>
              </a:rPr>
              <a:t>Functional</a:t>
            </a:r>
            <a:r>
              <a:rPr lang="nl-NL" dirty="0">
                <a:solidFill>
                  <a:schemeClr val="bg1"/>
                </a:solidFill>
                <a:latin typeface="Century Schoolbook" panose="02040604050505020304" pitchFamily="18" charset="0"/>
              </a:rPr>
              <a:t> food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Century Schoolbook" panose="02040604050505020304" pitchFamily="18" charset="0"/>
              </a:rPr>
              <a:t>Duurzame verpakking</a:t>
            </a:r>
          </a:p>
          <a:p>
            <a:endParaRPr lang="nl-NL" dirty="0">
              <a:latin typeface="Century Schoolbook" panose="02040604050505020304" pitchFamily="18" charset="0"/>
            </a:endParaRPr>
          </a:p>
        </p:txBody>
      </p:sp>
      <p:graphicFrame>
        <p:nvGraphicFramePr>
          <p:cNvPr id="8" name="Tabel 8">
            <a:extLst>
              <a:ext uri="{FF2B5EF4-FFF2-40B4-BE49-F238E27FC236}">
                <a16:creationId xmlns:a16="http://schemas.microsoft.com/office/drawing/2014/main" id="{1FFA3DA9-9CC5-4F03-B6E9-8593055DDC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961278"/>
              </p:ext>
            </p:extLst>
          </p:nvPr>
        </p:nvGraphicFramePr>
        <p:xfrm>
          <a:off x="4152439" y="5814898"/>
          <a:ext cx="7942990" cy="883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92874">
                  <a:extLst>
                    <a:ext uri="{9D8B030D-6E8A-4147-A177-3AD203B41FA5}">
                      <a16:colId xmlns:a16="http://schemas.microsoft.com/office/drawing/2014/main" val="2897468131"/>
                    </a:ext>
                  </a:extLst>
                </a:gridCol>
                <a:gridCol w="992874">
                  <a:extLst>
                    <a:ext uri="{9D8B030D-6E8A-4147-A177-3AD203B41FA5}">
                      <a16:colId xmlns:a16="http://schemas.microsoft.com/office/drawing/2014/main" val="2208834158"/>
                    </a:ext>
                  </a:extLst>
                </a:gridCol>
                <a:gridCol w="1449769">
                  <a:extLst>
                    <a:ext uri="{9D8B030D-6E8A-4147-A177-3AD203B41FA5}">
                      <a16:colId xmlns:a16="http://schemas.microsoft.com/office/drawing/2014/main" val="1452851080"/>
                    </a:ext>
                  </a:extLst>
                </a:gridCol>
                <a:gridCol w="1064289">
                  <a:extLst>
                    <a:ext uri="{9D8B030D-6E8A-4147-A177-3AD203B41FA5}">
                      <a16:colId xmlns:a16="http://schemas.microsoft.com/office/drawing/2014/main" val="797043752"/>
                    </a:ext>
                  </a:extLst>
                </a:gridCol>
                <a:gridCol w="784411">
                  <a:extLst>
                    <a:ext uri="{9D8B030D-6E8A-4147-A177-3AD203B41FA5}">
                      <a16:colId xmlns:a16="http://schemas.microsoft.com/office/drawing/2014/main" val="3771244190"/>
                    </a:ext>
                  </a:extLst>
                </a:gridCol>
                <a:gridCol w="985074">
                  <a:extLst>
                    <a:ext uri="{9D8B030D-6E8A-4147-A177-3AD203B41FA5}">
                      <a16:colId xmlns:a16="http://schemas.microsoft.com/office/drawing/2014/main" val="2132827711"/>
                    </a:ext>
                  </a:extLst>
                </a:gridCol>
                <a:gridCol w="723361">
                  <a:extLst>
                    <a:ext uri="{9D8B030D-6E8A-4147-A177-3AD203B41FA5}">
                      <a16:colId xmlns:a16="http://schemas.microsoft.com/office/drawing/2014/main" val="1907465539"/>
                    </a:ext>
                  </a:extLst>
                </a:gridCol>
                <a:gridCol w="950338">
                  <a:extLst>
                    <a:ext uri="{9D8B030D-6E8A-4147-A177-3AD203B41FA5}">
                      <a16:colId xmlns:a16="http://schemas.microsoft.com/office/drawing/2014/main" val="1081355781"/>
                    </a:ext>
                  </a:extLst>
                </a:gridCol>
              </a:tblGrid>
              <a:tr h="407843">
                <a:tc>
                  <a:txBody>
                    <a:bodyPr/>
                    <a:lstStyle/>
                    <a:p>
                      <a:r>
                        <a:rPr lang="nl-NL" sz="1600" dirty="0"/>
                        <a:t>Energie</a:t>
                      </a:r>
                    </a:p>
                  </a:txBody>
                  <a:tcPr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Vet</a:t>
                      </a:r>
                    </a:p>
                  </a:txBody>
                  <a:tcPr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Waarvan verzadigd</a:t>
                      </a:r>
                    </a:p>
                  </a:txBody>
                  <a:tcPr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Koolhyd-raten</a:t>
                      </a:r>
                      <a:endParaRPr lang="nl-NL" sz="1600" dirty="0"/>
                    </a:p>
                  </a:txBody>
                  <a:tcPr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Suiker</a:t>
                      </a:r>
                    </a:p>
                  </a:txBody>
                  <a:tcPr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Eiwitten</a:t>
                      </a:r>
                    </a:p>
                  </a:txBody>
                  <a:tcPr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Zout</a:t>
                      </a:r>
                    </a:p>
                  </a:txBody>
                  <a:tcPr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Cafeïne</a:t>
                      </a:r>
                    </a:p>
                  </a:txBody>
                  <a:tcPr>
                    <a:solidFill>
                      <a:srgbClr val="3030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937342"/>
                  </a:ext>
                </a:extLst>
              </a:tr>
              <a:tr h="233053">
                <a:tc>
                  <a:txBody>
                    <a:bodyPr/>
                    <a:lstStyle/>
                    <a:p>
                      <a:r>
                        <a:rPr lang="nl-NL" sz="1400" dirty="0"/>
                        <a:t>348 kcal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15,2g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9,6g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56,8g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53,6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5g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0,10g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222mg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443659"/>
                  </a:ext>
                </a:extLst>
              </a:tr>
            </a:tbl>
          </a:graphicData>
        </a:graphic>
      </p:graphicFrame>
      <p:sp>
        <p:nvSpPr>
          <p:cNvPr id="34" name="Tekstvak 33">
            <a:extLst>
              <a:ext uri="{FF2B5EF4-FFF2-40B4-BE49-F238E27FC236}">
                <a16:creationId xmlns:a16="http://schemas.microsoft.com/office/drawing/2014/main" id="{8119FFB4-0A43-4CB2-B75E-77E64024F9A0}"/>
              </a:ext>
            </a:extLst>
          </p:cNvPr>
          <p:cNvSpPr txBox="1"/>
          <p:nvPr/>
        </p:nvSpPr>
        <p:spPr>
          <a:xfrm>
            <a:off x="4152439" y="5454470"/>
            <a:ext cx="4505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Century Schoolbook" panose="02040604050505020304" pitchFamily="18" charset="0"/>
              </a:rPr>
              <a:t>Voedingswaarden per 100 gram:</a:t>
            </a:r>
            <a:endParaRPr lang="nl-NL" dirty="0">
              <a:latin typeface="Century Schoolbook" panose="02040604050505020304" pitchFamily="18" charset="0"/>
            </a:endParaRPr>
          </a:p>
          <a:p>
            <a:endParaRPr lang="nl-NL" dirty="0">
              <a:latin typeface="Century Schoolbook" panose="02040604050505020304" pitchFamily="18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8B5E45A3-7CCD-48E0-8268-B26C730A1517}"/>
              </a:ext>
            </a:extLst>
          </p:cNvPr>
          <p:cNvSpPr txBox="1"/>
          <p:nvPr/>
        </p:nvSpPr>
        <p:spPr>
          <a:xfrm>
            <a:off x="561673" y="5823802"/>
            <a:ext cx="1600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i="1" dirty="0">
                <a:solidFill>
                  <a:schemeClr val="bg1"/>
                </a:solidFill>
              </a:rPr>
              <a:t>Bron:  </a:t>
            </a:r>
            <a:r>
              <a:rPr lang="nl-NL" sz="1200" b="1" i="1" dirty="0" err="1">
                <a:solidFill>
                  <a:schemeClr val="bg1"/>
                </a:solidFill>
              </a:rPr>
              <a:t>Treated</a:t>
            </a:r>
            <a:endParaRPr lang="nl-NL" sz="1200" b="1" i="1" dirty="0">
              <a:solidFill>
                <a:schemeClr val="bg1"/>
              </a:solidFill>
            </a:endParaRP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C5719D6B-B5D5-4364-BEB2-8BB5FFC45522}"/>
              </a:ext>
            </a:extLst>
          </p:cNvPr>
          <p:cNvSpPr txBox="1"/>
          <p:nvPr/>
        </p:nvSpPr>
        <p:spPr>
          <a:xfrm>
            <a:off x="561673" y="6063902"/>
            <a:ext cx="1600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i="1" dirty="0">
                <a:solidFill>
                  <a:schemeClr val="bg1"/>
                </a:solidFill>
              </a:rPr>
              <a:t>Bron:  NIELSEN, 2022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57977EB2-4544-4EA2-BD7E-54D7AF47B5BD}"/>
              </a:ext>
            </a:extLst>
          </p:cNvPr>
          <p:cNvSpPr txBox="1"/>
          <p:nvPr/>
        </p:nvSpPr>
        <p:spPr>
          <a:xfrm>
            <a:off x="561673" y="6304002"/>
            <a:ext cx="2086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i="1" dirty="0">
                <a:solidFill>
                  <a:schemeClr val="bg1"/>
                </a:solidFill>
              </a:rPr>
              <a:t>Bron: </a:t>
            </a:r>
            <a:r>
              <a:rPr lang="nl-NL" sz="1200" b="1" i="1" dirty="0" err="1">
                <a:solidFill>
                  <a:schemeClr val="bg1"/>
                </a:solidFill>
              </a:rPr>
              <a:t>Wilborts</a:t>
            </a:r>
            <a:r>
              <a:rPr lang="nl-NL" sz="1200" b="1" i="1" dirty="0">
                <a:solidFill>
                  <a:schemeClr val="bg1"/>
                </a:solidFill>
              </a:rPr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978398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hthoek 38">
            <a:extLst>
              <a:ext uri="{FF2B5EF4-FFF2-40B4-BE49-F238E27FC236}">
                <a16:creationId xmlns:a16="http://schemas.microsoft.com/office/drawing/2014/main" id="{7E25DFDD-8E25-4FF3-8346-162AFDCE0A95}"/>
              </a:ext>
            </a:extLst>
          </p:cNvPr>
          <p:cNvSpPr/>
          <p:nvPr/>
        </p:nvSpPr>
        <p:spPr>
          <a:xfrm>
            <a:off x="923453" y="2082297"/>
            <a:ext cx="1339913" cy="1346703"/>
          </a:xfrm>
          <a:prstGeom prst="rect">
            <a:avLst/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F48F8AA2-BB61-4B35-A67B-C4BECA156B11}"/>
              </a:ext>
            </a:extLst>
          </p:cNvPr>
          <p:cNvSpPr/>
          <p:nvPr/>
        </p:nvSpPr>
        <p:spPr>
          <a:xfrm>
            <a:off x="1170862" y="0"/>
            <a:ext cx="11019614" cy="681016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115D66F1-C70B-49FE-B4AD-51D0D7C1161A}"/>
              </a:ext>
            </a:extLst>
          </p:cNvPr>
          <p:cNvSpPr/>
          <p:nvPr/>
        </p:nvSpPr>
        <p:spPr>
          <a:xfrm>
            <a:off x="0" y="639049"/>
            <a:ext cx="12197958" cy="549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E3EDB9B-91D4-4512-85EC-075DCA66F085}"/>
              </a:ext>
            </a:extLst>
          </p:cNvPr>
          <p:cNvSpPr/>
          <p:nvPr/>
        </p:nvSpPr>
        <p:spPr>
          <a:xfrm>
            <a:off x="4695802" y="979269"/>
            <a:ext cx="7502155" cy="5878732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8" name="Rechthoekige driehoek 27">
            <a:extLst>
              <a:ext uri="{FF2B5EF4-FFF2-40B4-BE49-F238E27FC236}">
                <a16:creationId xmlns:a16="http://schemas.microsoft.com/office/drawing/2014/main" id="{2A6EF51B-C29F-4529-87DF-C790D7DBCFB0}"/>
              </a:ext>
            </a:extLst>
          </p:cNvPr>
          <p:cNvSpPr/>
          <p:nvPr/>
        </p:nvSpPr>
        <p:spPr>
          <a:xfrm rot="5400000">
            <a:off x="4719899" y="781247"/>
            <a:ext cx="383492" cy="43168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EDA813E4-A3AD-45DB-A290-28B4FED65908}"/>
              </a:ext>
            </a:extLst>
          </p:cNvPr>
          <p:cNvSpPr/>
          <p:nvPr/>
        </p:nvSpPr>
        <p:spPr>
          <a:xfrm>
            <a:off x="9687208" y="273718"/>
            <a:ext cx="2503268" cy="365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ige driehoek 35">
            <a:extLst>
              <a:ext uri="{FF2B5EF4-FFF2-40B4-BE49-F238E27FC236}">
                <a16:creationId xmlns:a16="http://schemas.microsoft.com/office/drawing/2014/main" id="{1574ABA6-5B47-45E0-BA0B-FBF6C9D4E0AB}"/>
              </a:ext>
            </a:extLst>
          </p:cNvPr>
          <p:cNvSpPr/>
          <p:nvPr/>
        </p:nvSpPr>
        <p:spPr>
          <a:xfrm rot="16200000">
            <a:off x="9282734" y="310839"/>
            <a:ext cx="443620" cy="36532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E15BFB-51EA-40F1-B7E7-724FC8983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89" y="692131"/>
            <a:ext cx="4695803" cy="443621"/>
          </a:xfrm>
        </p:spPr>
        <p:txBody>
          <a:bodyPr>
            <a:noAutofit/>
          </a:bodyPr>
          <a:lstStyle/>
          <a:p>
            <a:pPr algn="ctr"/>
            <a:r>
              <a:rPr lang="nl-NL" sz="360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Positionering</a:t>
            </a:r>
          </a:p>
        </p:txBody>
      </p:sp>
      <p:pic>
        <p:nvPicPr>
          <p:cNvPr id="1030" name="Picture 6" descr="Bedrijfscatering &amp; bedrijfsrestaurants ✓ Eurest Food">
            <a:extLst>
              <a:ext uri="{FF2B5EF4-FFF2-40B4-BE49-F238E27FC236}">
                <a16:creationId xmlns:a16="http://schemas.microsoft.com/office/drawing/2014/main" id="{A8D0250F-220D-4EB4-8102-DD78EE15D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931" y="327017"/>
            <a:ext cx="895823" cy="55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hthoek 75">
            <a:extLst>
              <a:ext uri="{FF2B5EF4-FFF2-40B4-BE49-F238E27FC236}">
                <a16:creationId xmlns:a16="http://schemas.microsoft.com/office/drawing/2014/main" id="{D115978A-391F-4E66-B1CE-8F8FAF11214A}"/>
              </a:ext>
            </a:extLst>
          </p:cNvPr>
          <p:cNvSpPr/>
          <p:nvPr/>
        </p:nvSpPr>
        <p:spPr>
          <a:xfrm>
            <a:off x="8658045" y="4558703"/>
            <a:ext cx="1692998" cy="755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entury Schoolbook" panose="02040604050505020304" pitchFamily="18" charset="0"/>
            </a:endParaRPr>
          </a:p>
        </p:txBody>
      </p:sp>
      <p:sp>
        <p:nvSpPr>
          <p:cNvPr id="12" name="Rechthoekige driehoek 11">
            <a:extLst>
              <a:ext uri="{FF2B5EF4-FFF2-40B4-BE49-F238E27FC236}">
                <a16:creationId xmlns:a16="http://schemas.microsoft.com/office/drawing/2014/main" id="{8A1F2716-F4A5-4F67-B55C-25217557F90D}"/>
              </a:ext>
            </a:extLst>
          </p:cNvPr>
          <p:cNvSpPr/>
          <p:nvPr/>
        </p:nvSpPr>
        <p:spPr>
          <a:xfrm rot="5400000">
            <a:off x="-17762" y="560968"/>
            <a:ext cx="262137" cy="226618"/>
          </a:xfrm>
          <a:prstGeom prst="rtTriangle">
            <a:avLst/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ED772BD-0DF1-4EA1-8C50-B2F699DB77F9}"/>
              </a:ext>
            </a:extLst>
          </p:cNvPr>
          <p:cNvSpPr/>
          <p:nvPr/>
        </p:nvSpPr>
        <p:spPr>
          <a:xfrm>
            <a:off x="6103482" y="1907766"/>
            <a:ext cx="6094476" cy="4950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ige driehoek 3">
            <a:extLst>
              <a:ext uri="{FF2B5EF4-FFF2-40B4-BE49-F238E27FC236}">
                <a16:creationId xmlns:a16="http://schemas.microsoft.com/office/drawing/2014/main" id="{3E797175-E355-4431-9205-5FDB6DBFA76F}"/>
              </a:ext>
            </a:extLst>
          </p:cNvPr>
          <p:cNvSpPr/>
          <p:nvPr/>
        </p:nvSpPr>
        <p:spPr>
          <a:xfrm rot="16200000">
            <a:off x="2354823" y="3109342"/>
            <a:ext cx="4950235" cy="254708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B879455-AFAB-400E-A4B5-1D752BF2D6C2}"/>
              </a:ext>
            </a:extLst>
          </p:cNvPr>
          <p:cNvSpPr txBox="1"/>
          <p:nvPr/>
        </p:nvSpPr>
        <p:spPr>
          <a:xfrm>
            <a:off x="360438" y="1761272"/>
            <a:ext cx="41918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O.b.v. prijs per stuk &amp; voedingswaarde </a:t>
            </a:r>
          </a:p>
          <a:p>
            <a:endParaRPr lang="nl-NL" b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r>
              <a:rPr lang="nl-NL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Voordelen consument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Century Schoolbook" panose="02040604050505020304" pitchFamily="18" charset="0"/>
              </a:rPr>
              <a:t>Nieuwe, populaire smaak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Century Schoolbook" panose="02040604050505020304" pitchFamily="18" charset="0"/>
              </a:rPr>
              <a:t>Exact één portie voor meer focus. Voorkomt </a:t>
            </a:r>
            <a:r>
              <a:rPr lang="nl-NL" dirty="0" err="1">
                <a:solidFill>
                  <a:schemeClr val="bg1"/>
                </a:solidFill>
                <a:latin typeface="Century Schoolbook" panose="02040604050505020304" pitchFamily="18" charset="0"/>
              </a:rPr>
              <a:t>overinname</a:t>
            </a:r>
            <a:endParaRPr lang="nl-NL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>
                <a:solidFill>
                  <a:schemeClr val="bg1"/>
                </a:solidFill>
                <a:latin typeface="Century Schoolbook" panose="02040604050505020304" pitchFamily="18" charset="0"/>
              </a:rPr>
              <a:t>Functional</a:t>
            </a:r>
            <a:r>
              <a:rPr lang="nl-NL" dirty="0">
                <a:solidFill>
                  <a:schemeClr val="bg1"/>
                </a:solidFill>
                <a:latin typeface="Century Schoolbook" panose="02040604050505020304" pitchFamily="18" charset="0"/>
              </a:rPr>
              <a:t> food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r>
              <a:rPr lang="nl-NL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Voordelen retailer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Century Schoolbook" panose="02040604050505020304" pitchFamily="18" charset="0"/>
              </a:rPr>
              <a:t>Nog geen </a:t>
            </a:r>
            <a:r>
              <a:rPr lang="nl-NL" dirty="0" err="1">
                <a:solidFill>
                  <a:schemeClr val="bg1"/>
                </a:solidFill>
                <a:latin typeface="Century Schoolbook" panose="02040604050505020304" pitchFamily="18" charset="0"/>
              </a:rPr>
              <a:t>functional</a:t>
            </a:r>
            <a:r>
              <a:rPr lang="nl-NL" dirty="0">
                <a:solidFill>
                  <a:schemeClr val="bg1"/>
                </a:solidFill>
                <a:latin typeface="Century Schoolbook" panose="02040604050505020304" pitchFamily="18" charset="0"/>
              </a:rPr>
              <a:t> food in categorie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Century Schoolbook" panose="02040604050505020304" pitchFamily="18" charset="0"/>
              </a:rPr>
              <a:t>Koffie populair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Century Schoolbook" panose="02040604050505020304" pitchFamily="18" charset="0"/>
              </a:rPr>
              <a:t>Hoge marge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Century Schoolbook" panose="02040604050505020304" pitchFamily="18" charset="0"/>
              </a:rPr>
              <a:t>Functie stimuleert herhaalaankoop</a:t>
            </a:r>
            <a:endParaRPr lang="nl-NL" b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2" name="Afbeelding 21" descr="Afbeelding met tekst&#10;&#10;Automatisch gegenereerde beschrijving">
            <a:extLst>
              <a:ext uri="{FF2B5EF4-FFF2-40B4-BE49-F238E27FC236}">
                <a16:creationId xmlns:a16="http://schemas.microsoft.com/office/drawing/2014/main" id="{34DF7FBA-70CF-4CEB-821F-814A819F9054}"/>
              </a:ext>
            </a:extLst>
          </p:cNvPr>
          <p:cNvPicPr/>
          <p:nvPr/>
        </p:nvPicPr>
        <p:blipFill rotWithShape="1">
          <a:blip r:embed="rId4"/>
          <a:srcRect t="1" b="959"/>
          <a:stretch/>
        </p:blipFill>
        <p:spPr bwMode="auto">
          <a:xfrm>
            <a:off x="5750346" y="2542282"/>
            <a:ext cx="6322418" cy="36766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1375213C-97B0-4E12-A83E-9B7267E2082F}"/>
              </a:ext>
            </a:extLst>
          </p:cNvPr>
          <p:cNvSpPr txBox="1"/>
          <p:nvPr/>
        </p:nvSpPr>
        <p:spPr>
          <a:xfrm>
            <a:off x="662962" y="6285587"/>
            <a:ext cx="2297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i="1" dirty="0">
                <a:solidFill>
                  <a:schemeClr val="bg1"/>
                </a:solidFill>
              </a:rPr>
              <a:t>Bron: Koffiestatistieken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D8734CA1-33BA-416B-9AF1-C4C89B95C8BE}"/>
              </a:ext>
            </a:extLst>
          </p:cNvPr>
          <p:cNvSpPr txBox="1"/>
          <p:nvPr/>
        </p:nvSpPr>
        <p:spPr>
          <a:xfrm>
            <a:off x="662961" y="6536047"/>
            <a:ext cx="274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i="1" dirty="0">
                <a:solidFill>
                  <a:schemeClr val="bg1"/>
                </a:solidFill>
              </a:rPr>
              <a:t>Bron: Interviews Jumbo &amp; </a:t>
            </a:r>
            <a:r>
              <a:rPr lang="nl-NL" sz="1200" b="1" i="1" dirty="0" err="1">
                <a:solidFill>
                  <a:schemeClr val="bg1"/>
                </a:solidFill>
              </a:rPr>
              <a:t>Eurest</a:t>
            </a:r>
            <a:r>
              <a:rPr lang="nl-NL" sz="1200" b="1" i="1" dirty="0">
                <a:solidFill>
                  <a:schemeClr val="bg1"/>
                </a:solidFill>
              </a:rPr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3667666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F48F8AA2-BB61-4B35-A67B-C4BECA156B11}"/>
              </a:ext>
            </a:extLst>
          </p:cNvPr>
          <p:cNvSpPr/>
          <p:nvPr/>
        </p:nvSpPr>
        <p:spPr>
          <a:xfrm>
            <a:off x="1170862" y="0"/>
            <a:ext cx="11019614" cy="681016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115D66F1-C70B-49FE-B4AD-51D0D7C1161A}"/>
              </a:ext>
            </a:extLst>
          </p:cNvPr>
          <p:cNvSpPr/>
          <p:nvPr/>
        </p:nvSpPr>
        <p:spPr>
          <a:xfrm>
            <a:off x="0" y="639049"/>
            <a:ext cx="12197958" cy="549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E3EDB9B-91D4-4512-85EC-075DCA66F085}"/>
              </a:ext>
            </a:extLst>
          </p:cNvPr>
          <p:cNvSpPr/>
          <p:nvPr/>
        </p:nvSpPr>
        <p:spPr>
          <a:xfrm>
            <a:off x="4695802" y="979269"/>
            <a:ext cx="7502155" cy="5878732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8" name="Rechthoekige driehoek 27">
            <a:extLst>
              <a:ext uri="{FF2B5EF4-FFF2-40B4-BE49-F238E27FC236}">
                <a16:creationId xmlns:a16="http://schemas.microsoft.com/office/drawing/2014/main" id="{2A6EF51B-C29F-4529-87DF-C790D7DBCFB0}"/>
              </a:ext>
            </a:extLst>
          </p:cNvPr>
          <p:cNvSpPr/>
          <p:nvPr/>
        </p:nvSpPr>
        <p:spPr>
          <a:xfrm rot="5400000">
            <a:off x="4719899" y="781247"/>
            <a:ext cx="383492" cy="43168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EDA813E4-A3AD-45DB-A290-28B4FED65908}"/>
              </a:ext>
            </a:extLst>
          </p:cNvPr>
          <p:cNvSpPr/>
          <p:nvPr/>
        </p:nvSpPr>
        <p:spPr>
          <a:xfrm>
            <a:off x="9687208" y="273718"/>
            <a:ext cx="2503268" cy="365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ige driehoek 35">
            <a:extLst>
              <a:ext uri="{FF2B5EF4-FFF2-40B4-BE49-F238E27FC236}">
                <a16:creationId xmlns:a16="http://schemas.microsoft.com/office/drawing/2014/main" id="{1574ABA6-5B47-45E0-BA0B-FBF6C9D4E0AB}"/>
              </a:ext>
            </a:extLst>
          </p:cNvPr>
          <p:cNvSpPr/>
          <p:nvPr/>
        </p:nvSpPr>
        <p:spPr>
          <a:xfrm rot="16200000">
            <a:off x="9282734" y="310839"/>
            <a:ext cx="443620" cy="36532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E15BFB-51EA-40F1-B7E7-724FC8983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89" y="692131"/>
            <a:ext cx="4695803" cy="443621"/>
          </a:xfrm>
        </p:spPr>
        <p:txBody>
          <a:bodyPr>
            <a:noAutofit/>
          </a:bodyPr>
          <a:lstStyle/>
          <a:p>
            <a:pPr algn="ctr"/>
            <a:r>
              <a:rPr lang="nl-NL" sz="360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Schap - oud</a:t>
            </a:r>
          </a:p>
        </p:txBody>
      </p:sp>
      <p:pic>
        <p:nvPicPr>
          <p:cNvPr id="1030" name="Picture 6" descr="Bedrijfscatering &amp; bedrijfsrestaurants ✓ Eurest Food">
            <a:extLst>
              <a:ext uri="{FF2B5EF4-FFF2-40B4-BE49-F238E27FC236}">
                <a16:creationId xmlns:a16="http://schemas.microsoft.com/office/drawing/2014/main" id="{A8D0250F-220D-4EB4-8102-DD78EE15D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931" y="327017"/>
            <a:ext cx="895823" cy="55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hthoek 75">
            <a:extLst>
              <a:ext uri="{FF2B5EF4-FFF2-40B4-BE49-F238E27FC236}">
                <a16:creationId xmlns:a16="http://schemas.microsoft.com/office/drawing/2014/main" id="{D115978A-391F-4E66-B1CE-8F8FAF11214A}"/>
              </a:ext>
            </a:extLst>
          </p:cNvPr>
          <p:cNvSpPr/>
          <p:nvPr/>
        </p:nvSpPr>
        <p:spPr>
          <a:xfrm>
            <a:off x="8658045" y="4558703"/>
            <a:ext cx="1692998" cy="755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entury Schoolbook" panose="02040604050505020304" pitchFamily="18" charset="0"/>
            </a:endParaRPr>
          </a:p>
        </p:txBody>
      </p:sp>
      <p:sp>
        <p:nvSpPr>
          <p:cNvPr id="12" name="Rechthoekige driehoek 11">
            <a:extLst>
              <a:ext uri="{FF2B5EF4-FFF2-40B4-BE49-F238E27FC236}">
                <a16:creationId xmlns:a16="http://schemas.microsoft.com/office/drawing/2014/main" id="{8A1F2716-F4A5-4F67-B55C-25217557F90D}"/>
              </a:ext>
            </a:extLst>
          </p:cNvPr>
          <p:cNvSpPr/>
          <p:nvPr/>
        </p:nvSpPr>
        <p:spPr>
          <a:xfrm rot="5400000">
            <a:off x="-17762" y="560968"/>
            <a:ext cx="262137" cy="226618"/>
          </a:xfrm>
          <a:prstGeom prst="rtTriangle">
            <a:avLst/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ED772BD-0DF1-4EA1-8C50-B2F699DB77F9}"/>
              </a:ext>
            </a:extLst>
          </p:cNvPr>
          <p:cNvSpPr/>
          <p:nvPr/>
        </p:nvSpPr>
        <p:spPr>
          <a:xfrm>
            <a:off x="6103482" y="1907766"/>
            <a:ext cx="6094476" cy="4950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ige driehoek 3">
            <a:extLst>
              <a:ext uri="{FF2B5EF4-FFF2-40B4-BE49-F238E27FC236}">
                <a16:creationId xmlns:a16="http://schemas.microsoft.com/office/drawing/2014/main" id="{3E797175-E355-4431-9205-5FDB6DBFA76F}"/>
              </a:ext>
            </a:extLst>
          </p:cNvPr>
          <p:cNvSpPr/>
          <p:nvPr/>
        </p:nvSpPr>
        <p:spPr>
          <a:xfrm rot="16200000">
            <a:off x="2354823" y="3109342"/>
            <a:ext cx="4950235" cy="254708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235F1991-C338-4DE2-BC39-9B6DE98696C6}"/>
              </a:ext>
            </a:extLst>
          </p:cNvPr>
          <p:cNvPicPr/>
          <p:nvPr/>
        </p:nvPicPr>
        <p:blipFill rotWithShape="1">
          <a:blip r:embed="rId4"/>
          <a:srcRect l="58862" t="36442" r="5092" b="27704"/>
          <a:stretch/>
        </p:blipFill>
        <p:spPr bwMode="auto">
          <a:xfrm>
            <a:off x="5613148" y="3237824"/>
            <a:ext cx="6440071" cy="20762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Tekstvak 32">
            <a:extLst>
              <a:ext uri="{FF2B5EF4-FFF2-40B4-BE49-F238E27FC236}">
                <a16:creationId xmlns:a16="http://schemas.microsoft.com/office/drawing/2014/main" id="{638577CF-A6DC-48B0-BB19-158A205A9BCC}"/>
              </a:ext>
            </a:extLst>
          </p:cNvPr>
          <p:cNvSpPr txBox="1"/>
          <p:nvPr/>
        </p:nvSpPr>
        <p:spPr>
          <a:xfrm>
            <a:off x="503971" y="1872235"/>
            <a:ext cx="30524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Op basis van gesprekken met medewerkers en kantinebezoeken</a:t>
            </a:r>
          </a:p>
          <a:p>
            <a:endParaRPr lang="nl-NL" b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endParaRPr lang="nl-NL" b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r>
              <a:rPr lang="nl-NL" dirty="0">
                <a:solidFill>
                  <a:schemeClr val="bg1"/>
                </a:solidFill>
                <a:latin typeface="Century Schoolbook" panose="02040604050505020304" pitchFamily="18" charset="0"/>
              </a:rPr>
              <a:t>Gebruik manden &amp; bakken</a:t>
            </a:r>
          </a:p>
          <a:p>
            <a:endParaRPr lang="nl-NL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r>
              <a:rPr lang="nl-NL" dirty="0">
                <a:solidFill>
                  <a:schemeClr val="bg1"/>
                </a:solidFill>
                <a:latin typeface="Century Schoolbook" panose="02040604050505020304" pitchFamily="18" charset="0"/>
              </a:rPr>
              <a:t>Schap dicht bij kassa voor stimuleren impulsaankopen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5838C46E-D830-44B0-ACFD-73A9D313D52E}"/>
              </a:ext>
            </a:extLst>
          </p:cNvPr>
          <p:cNvSpPr txBox="1"/>
          <p:nvPr/>
        </p:nvSpPr>
        <p:spPr>
          <a:xfrm>
            <a:off x="561673" y="6304002"/>
            <a:ext cx="2086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i="1" dirty="0">
                <a:solidFill>
                  <a:schemeClr val="bg1"/>
                </a:solidFill>
              </a:rPr>
              <a:t>Bron: </a:t>
            </a:r>
            <a:r>
              <a:rPr lang="nl-NL" sz="1200" b="1" i="1" dirty="0" err="1">
                <a:solidFill>
                  <a:schemeClr val="bg1"/>
                </a:solidFill>
              </a:rPr>
              <a:t>Wilborts</a:t>
            </a:r>
            <a:r>
              <a:rPr lang="nl-NL" sz="1200" b="1" i="1" dirty="0">
                <a:solidFill>
                  <a:schemeClr val="bg1"/>
                </a:solidFill>
              </a:rPr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2609984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F48F8AA2-BB61-4B35-A67B-C4BECA156B11}"/>
              </a:ext>
            </a:extLst>
          </p:cNvPr>
          <p:cNvSpPr/>
          <p:nvPr/>
        </p:nvSpPr>
        <p:spPr>
          <a:xfrm>
            <a:off x="1170862" y="0"/>
            <a:ext cx="11019614" cy="681016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115D66F1-C70B-49FE-B4AD-51D0D7C1161A}"/>
              </a:ext>
            </a:extLst>
          </p:cNvPr>
          <p:cNvSpPr/>
          <p:nvPr/>
        </p:nvSpPr>
        <p:spPr>
          <a:xfrm>
            <a:off x="0" y="639049"/>
            <a:ext cx="12197958" cy="549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E3EDB9B-91D4-4512-85EC-075DCA66F085}"/>
              </a:ext>
            </a:extLst>
          </p:cNvPr>
          <p:cNvSpPr/>
          <p:nvPr/>
        </p:nvSpPr>
        <p:spPr>
          <a:xfrm>
            <a:off x="4695802" y="979269"/>
            <a:ext cx="7502155" cy="5878732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8" name="Rechthoekige driehoek 27">
            <a:extLst>
              <a:ext uri="{FF2B5EF4-FFF2-40B4-BE49-F238E27FC236}">
                <a16:creationId xmlns:a16="http://schemas.microsoft.com/office/drawing/2014/main" id="{2A6EF51B-C29F-4529-87DF-C790D7DBCFB0}"/>
              </a:ext>
            </a:extLst>
          </p:cNvPr>
          <p:cNvSpPr/>
          <p:nvPr/>
        </p:nvSpPr>
        <p:spPr>
          <a:xfrm rot="5400000">
            <a:off x="4719899" y="781247"/>
            <a:ext cx="383492" cy="43168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EDA813E4-A3AD-45DB-A290-28B4FED65908}"/>
              </a:ext>
            </a:extLst>
          </p:cNvPr>
          <p:cNvSpPr/>
          <p:nvPr/>
        </p:nvSpPr>
        <p:spPr>
          <a:xfrm>
            <a:off x="9687208" y="273718"/>
            <a:ext cx="2503268" cy="365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ige driehoek 35">
            <a:extLst>
              <a:ext uri="{FF2B5EF4-FFF2-40B4-BE49-F238E27FC236}">
                <a16:creationId xmlns:a16="http://schemas.microsoft.com/office/drawing/2014/main" id="{1574ABA6-5B47-45E0-BA0B-FBF6C9D4E0AB}"/>
              </a:ext>
            </a:extLst>
          </p:cNvPr>
          <p:cNvSpPr/>
          <p:nvPr/>
        </p:nvSpPr>
        <p:spPr>
          <a:xfrm rot="16200000">
            <a:off x="9282734" y="310839"/>
            <a:ext cx="443620" cy="36532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E15BFB-51EA-40F1-B7E7-724FC8983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89" y="692131"/>
            <a:ext cx="4695803" cy="443621"/>
          </a:xfrm>
        </p:spPr>
        <p:txBody>
          <a:bodyPr>
            <a:noAutofit/>
          </a:bodyPr>
          <a:lstStyle/>
          <a:p>
            <a:pPr algn="ctr"/>
            <a:r>
              <a:rPr lang="nl-NL" sz="360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Schap - nieuw</a:t>
            </a:r>
          </a:p>
        </p:txBody>
      </p:sp>
      <p:pic>
        <p:nvPicPr>
          <p:cNvPr id="1030" name="Picture 6" descr="Bedrijfscatering &amp; bedrijfsrestaurants ✓ Eurest Food">
            <a:extLst>
              <a:ext uri="{FF2B5EF4-FFF2-40B4-BE49-F238E27FC236}">
                <a16:creationId xmlns:a16="http://schemas.microsoft.com/office/drawing/2014/main" id="{A8D0250F-220D-4EB4-8102-DD78EE15D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931" y="327017"/>
            <a:ext cx="895823" cy="55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hthoek 75">
            <a:extLst>
              <a:ext uri="{FF2B5EF4-FFF2-40B4-BE49-F238E27FC236}">
                <a16:creationId xmlns:a16="http://schemas.microsoft.com/office/drawing/2014/main" id="{D115978A-391F-4E66-B1CE-8F8FAF11214A}"/>
              </a:ext>
            </a:extLst>
          </p:cNvPr>
          <p:cNvSpPr/>
          <p:nvPr/>
        </p:nvSpPr>
        <p:spPr>
          <a:xfrm>
            <a:off x="8658045" y="4558703"/>
            <a:ext cx="1692998" cy="755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entury Schoolbook" panose="02040604050505020304" pitchFamily="18" charset="0"/>
            </a:endParaRPr>
          </a:p>
        </p:txBody>
      </p:sp>
      <p:sp>
        <p:nvSpPr>
          <p:cNvPr id="12" name="Rechthoekige driehoek 11">
            <a:extLst>
              <a:ext uri="{FF2B5EF4-FFF2-40B4-BE49-F238E27FC236}">
                <a16:creationId xmlns:a16="http://schemas.microsoft.com/office/drawing/2014/main" id="{8A1F2716-F4A5-4F67-B55C-25217557F90D}"/>
              </a:ext>
            </a:extLst>
          </p:cNvPr>
          <p:cNvSpPr/>
          <p:nvPr/>
        </p:nvSpPr>
        <p:spPr>
          <a:xfrm rot="5400000">
            <a:off x="-17762" y="560968"/>
            <a:ext cx="262137" cy="226618"/>
          </a:xfrm>
          <a:prstGeom prst="rtTriangle">
            <a:avLst/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ED772BD-0DF1-4EA1-8C50-B2F699DB77F9}"/>
              </a:ext>
            </a:extLst>
          </p:cNvPr>
          <p:cNvSpPr/>
          <p:nvPr/>
        </p:nvSpPr>
        <p:spPr>
          <a:xfrm>
            <a:off x="6103482" y="1907766"/>
            <a:ext cx="6094476" cy="4950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ige driehoek 3">
            <a:extLst>
              <a:ext uri="{FF2B5EF4-FFF2-40B4-BE49-F238E27FC236}">
                <a16:creationId xmlns:a16="http://schemas.microsoft.com/office/drawing/2014/main" id="{3E797175-E355-4431-9205-5FDB6DBFA76F}"/>
              </a:ext>
            </a:extLst>
          </p:cNvPr>
          <p:cNvSpPr/>
          <p:nvPr/>
        </p:nvSpPr>
        <p:spPr>
          <a:xfrm rot="16200000">
            <a:off x="2354823" y="3109342"/>
            <a:ext cx="4950235" cy="254708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175696EA-2769-4E80-8C91-EF8E35EC44A0}"/>
              </a:ext>
            </a:extLst>
          </p:cNvPr>
          <p:cNvPicPr/>
          <p:nvPr/>
        </p:nvPicPr>
        <p:blipFill rotWithShape="1">
          <a:blip r:embed="rId4"/>
          <a:srcRect l="58366" t="24687" r="5589" b="41810"/>
          <a:stretch/>
        </p:blipFill>
        <p:spPr bwMode="auto">
          <a:xfrm>
            <a:off x="5281205" y="3568370"/>
            <a:ext cx="6753680" cy="19806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1543E8BD-B734-4469-A6D4-E173A664CBCE}"/>
              </a:ext>
            </a:extLst>
          </p:cNvPr>
          <p:cNvSpPr txBox="1"/>
          <p:nvPr/>
        </p:nvSpPr>
        <p:spPr>
          <a:xfrm>
            <a:off x="503971" y="1872235"/>
            <a:ext cx="30524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Behoud schap structuur &amp; merkidentiteit</a:t>
            </a:r>
          </a:p>
          <a:p>
            <a:endParaRPr lang="nl-NL" b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endParaRPr lang="nl-NL" b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r>
              <a:rPr lang="nl-NL" dirty="0">
                <a:solidFill>
                  <a:schemeClr val="bg1"/>
                </a:solidFill>
                <a:latin typeface="Century Schoolbook" panose="02040604050505020304" pitchFamily="18" charset="0"/>
              </a:rPr>
              <a:t>Herkenbaar voor terugkomende bezoekers</a:t>
            </a:r>
          </a:p>
          <a:p>
            <a:endParaRPr lang="nl-NL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r>
              <a:rPr lang="nl-NL" dirty="0">
                <a:solidFill>
                  <a:schemeClr val="bg1"/>
                </a:solidFill>
                <a:latin typeface="Century Schoolbook" panose="02040604050505020304" pitchFamily="18" charset="0"/>
              </a:rPr>
              <a:t>Gemakkelijk te vinden voor nieuwe bezoekers</a:t>
            </a:r>
          </a:p>
          <a:p>
            <a:endParaRPr lang="nl-NL" b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endParaRPr lang="nl-NL" b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A1D3BBE1-8CEB-4E89-9684-07AC2B8CA628}"/>
              </a:ext>
            </a:extLst>
          </p:cNvPr>
          <p:cNvSpPr/>
          <p:nvPr/>
        </p:nvSpPr>
        <p:spPr>
          <a:xfrm>
            <a:off x="5531437" y="3568370"/>
            <a:ext cx="1647961" cy="1076058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EE128C71-5284-4E66-8CFF-08327C2A9AD6}"/>
              </a:ext>
            </a:extLst>
          </p:cNvPr>
          <p:cNvSpPr txBox="1"/>
          <p:nvPr/>
        </p:nvSpPr>
        <p:spPr>
          <a:xfrm>
            <a:off x="561673" y="6304002"/>
            <a:ext cx="2086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i="1" dirty="0">
                <a:solidFill>
                  <a:schemeClr val="bg1"/>
                </a:solidFill>
              </a:rPr>
              <a:t>Bron: </a:t>
            </a:r>
            <a:r>
              <a:rPr lang="nl-NL" sz="1200" b="1" i="1" dirty="0" err="1">
                <a:solidFill>
                  <a:schemeClr val="bg1"/>
                </a:solidFill>
              </a:rPr>
              <a:t>Wilborts</a:t>
            </a:r>
            <a:r>
              <a:rPr lang="nl-NL" sz="1200" b="1" i="1" dirty="0">
                <a:solidFill>
                  <a:schemeClr val="bg1"/>
                </a:solidFill>
              </a:rPr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1359865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hthoek 38">
            <a:extLst>
              <a:ext uri="{FF2B5EF4-FFF2-40B4-BE49-F238E27FC236}">
                <a16:creationId xmlns:a16="http://schemas.microsoft.com/office/drawing/2014/main" id="{7E25DFDD-8E25-4FF3-8346-162AFDCE0A95}"/>
              </a:ext>
            </a:extLst>
          </p:cNvPr>
          <p:cNvSpPr/>
          <p:nvPr/>
        </p:nvSpPr>
        <p:spPr>
          <a:xfrm>
            <a:off x="923453" y="2082297"/>
            <a:ext cx="1339913" cy="1346703"/>
          </a:xfrm>
          <a:prstGeom prst="rect">
            <a:avLst/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F48F8AA2-BB61-4B35-A67B-C4BECA156B11}"/>
              </a:ext>
            </a:extLst>
          </p:cNvPr>
          <p:cNvSpPr/>
          <p:nvPr/>
        </p:nvSpPr>
        <p:spPr>
          <a:xfrm>
            <a:off x="1170862" y="0"/>
            <a:ext cx="11019614" cy="681016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115D66F1-C70B-49FE-B4AD-51D0D7C1161A}"/>
              </a:ext>
            </a:extLst>
          </p:cNvPr>
          <p:cNvSpPr/>
          <p:nvPr/>
        </p:nvSpPr>
        <p:spPr>
          <a:xfrm>
            <a:off x="0" y="639049"/>
            <a:ext cx="12197958" cy="549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E3EDB9B-91D4-4512-85EC-075DCA66F085}"/>
              </a:ext>
            </a:extLst>
          </p:cNvPr>
          <p:cNvSpPr/>
          <p:nvPr/>
        </p:nvSpPr>
        <p:spPr>
          <a:xfrm>
            <a:off x="4695802" y="979269"/>
            <a:ext cx="7502155" cy="5878732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8" name="Rechthoekige driehoek 27">
            <a:extLst>
              <a:ext uri="{FF2B5EF4-FFF2-40B4-BE49-F238E27FC236}">
                <a16:creationId xmlns:a16="http://schemas.microsoft.com/office/drawing/2014/main" id="{2A6EF51B-C29F-4529-87DF-C790D7DBCFB0}"/>
              </a:ext>
            </a:extLst>
          </p:cNvPr>
          <p:cNvSpPr/>
          <p:nvPr/>
        </p:nvSpPr>
        <p:spPr>
          <a:xfrm rot="5400000">
            <a:off x="4719899" y="781247"/>
            <a:ext cx="383492" cy="43168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EDA813E4-A3AD-45DB-A290-28B4FED65908}"/>
              </a:ext>
            </a:extLst>
          </p:cNvPr>
          <p:cNvSpPr/>
          <p:nvPr/>
        </p:nvSpPr>
        <p:spPr>
          <a:xfrm>
            <a:off x="9687208" y="273718"/>
            <a:ext cx="2503268" cy="365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ige driehoek 35">
            <a:extLst>
              <a:ext uri="{FF2B5EF4-FFF2-40B4-BE49-F238E27FC236}">
                <a16:creationId xmlns:a16="http://schemas.microsoft.com/office/drawing/2014/main" id="{1574ABA6-5B47-45E0-BA0B-FBF6C9D4E0AB}"/>
              </a:ext>
            </a:extLst>
          </p:cNvPr>
          <p:cNvSpPr/>
          <p:nvPr/>
        </p:nvSpPr>
        <p:spPr>
          <a:xfrm rot="16200000">
            <a:off x="9282734" y="310839"/>
            <a:ext cx="443620" cy="36532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E15BFB-51EA-40F1-B7E7-724FC8983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89" y="692131"/>
            <a:ext cx="4695803" cy="443621"/>
          </a:xfrm>
        </p:spPr>
        <p:txBody>
          <a:bodyPr>
            <a:noAutofit/>
          </a:bodyPr>
          <a:lstStyle/>
          <a:p>
            <a:pPr algn="ctr"/>
            <a:r>
              <a:rPr lang="nl-NL" sz="360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Promotie</a:t>
            </a:r>
          </a:p>
        </p:txBody>
      </p:sp>
      <p:pic>
        <p:nvPicPr>
          <p:cNvPr id="1030" name="Picture 6" descr="Bedrijfscatering &amp; bedrijfsrestaurants ✓ Eurest Food">
            <a:extLst>
              <a:ext uri="{FF2B5EF4-FFF2-40B4-BE49-F238E27FC236}">
                <a16:creationId xmlns:a16="http://schemas.microsoft.com/office/drawing/2014/main" id="{A8D0250F-220D-4EB4-8102-DD78EE15D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931" y="327017"/>
            <a:ext cx="895823" cy="55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hthoek 39">
            <a:extLst>
              <a:ext uri="{FF2B5EF4-FFF2-40B4-BE49-F238E27FC236}">
                <a16:creationId xmlns:a16="http://schemas.microsoft.com/office/drawing/2014/main" id="{DC503FC2-3549-4496-A2B3-901CDF95B5F3}"/>
              </a:ext>
            </a:extLst>
          </p:cNvPr>
          <p:cNvSpPr/>
          <p:nvPr/>
        </p:nvSpPr>
        <p:spPr>
          <a:xfrm>
            <a:off x="746918" y="2054357"/>
            <a:ext cx="2115062" cy="220954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id="{41C7954D-11D4-466B-97E2-9D81B20ABB21}"/>
              </a:ext>
            </a:extLst>
          </p:cNvPr>
          <p:cNvSpPr/>
          <p:nvPr/>
        </p:nvSpPr>
        <p:spPr>
          <a:xfrm>
            <a:off x="883865" y="4460807"/>
            <a:ext cx="1692998" cy="755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Century Schoolbook" panose="02040604050505020304" pitchFamily="18" charset="0"/>
              </a:rPr>
              <a:t>Social media campagne</a:t>
            </a:r>
          </a:p>
        </p:txBody>
      </p:sp>
      <p:sp>
        <p:nvSpPr>
          <p:cNvPr id="56" name="Rechthoek 55">
            <a:extLst>
              <a:ext uri="{FF2B5EF4-FFF2-40B4-BE49-F238E27FC236}">
                <a16:creationId xmlns:a16="http://schemas.microsoft.com/office/drawing/2014/main" id="{487CD114-2EBC-4A47-A58F-F8FB3AAF0806}"/>
              </a:ext>
            </a:extLst>
          </p:cNvPr>
          <p:cNvSpPr/>
          <p:nvPr/>
        </p:nvSpPr>
        <p:spPr>
          <a:xfrm>
            <a:off x="3384929" y="2054357"/>
            <a:ext cx="2212755" cy="220954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Rechthoek 57">
            <a:extLst>
              <a:ext uri="{FF2B5EF4-FFF2-40B4-BE49-F238E27FC236}">
                <a16:creationId xmlns:a16="http://schemas.microsoft.com/office/drawing/2014/main" id="{9B12CE09-6A92-4AD3-86A5-ECEEADA1EF5A}"/>
              </a:ext>
            </a:extLst>
          </p:cNvPr>
          <p:cNvSpPr/>
          <p:nvPr/>
        </p:nvSpPr>
        <p:spPr>
          <a:xfrm>
            <a:off x="6346923" y="4462313"/>
            <a:ext cx="1692998" cy="755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Century Schoolbook" panose="02040604050505020304" pitchFamily="18" charset="0"/>
              </a:rPr>
              <a:t>Instore communicatie</a:t>
            </a:r>
          </a:p>
        </p:txBody>
      </p:sp>
      <p:sp>
        <p:nvSpPr>
          <p:cNvPr id="59" name="Rechthoek 58">
            <a:extLst>
              <a:ext uri="{FF2B5EF4-FFF2-40B4-BE49-F238E27FC236}">
                <a16:creationId xmlns:a16="http://schemas.microsoft.com/office/drawing/2014/main" id="{D19782CC-6740-47AF-9D84-7606B7F65842}"/>
              </a:ext>
            </a:extLst>
          </p:cNvPr>
          <p:cNvSpPr/>
          <p:nvPr/>
        </p:nvSpPr>
        <p:spPr>
          <a:xfrm>
            <a:off x="6120633" y="2054357"/>
            <a:ext cx="2268650" cy="220954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7" name="Rechthoek 66">
            <a:extLst>
              <a:ext uri="{FF2B5EF4-FFF2-40B4-BE49-F238E27FC236}">
                <a16:creationId xmlns:a16="http://schemas.microsoft.com/office/drawing/2014/main" id="{AA4B6C6B-D3F4-4A68-BEEF-4EE1BA49AE87}"/>
              </a:ext>
            </a:extLst>
          </p:cNvPr>
          <p:cNvSpPr/>
          <p:nvPr/>
        </p:nvSpPr>
        <p:spPr>
          <a:xfrm>
            <a:off x="3644820" y="4460807"/>
            <a:ext cx="1692998" cy="755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Century Schoolbook" panose="02040604050505020304" pitchFamily="18" charset="0"/>
              </a:rPr>
              <a:t>Sampling</a:t>
            </a:r>
          </a:p>
        </p:txBody>
      </p:sp>
      <p:sp>
        <p:nvSpPr>
          <p:cNvPr id="76" name="Rechthoek 75">
            <a:extLst>
              <a:ext uri="{FF2B5EF4-FFF2-40B4-BE49-F238E27FC236}">
                <a16:creationId xmlns:a16="http://schemas.microsoft.com/office/drawing/2014/main" id="{D115978A-391F-4E66-B1CE-8F8FAF11214A}"/>
              </a:ext>
            </a:extLst>
          </p:cNvPr>
          <p:cNvSpPr/>
          <p:nvPr/>
        </p:nvSpPr>
        <p:spPr>
          <a:xfrm>
            <a:off x="8658045" y="4558703"/>
            <a:ext cx="1692998" cy="755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entury Schoolbook" panose="02040604050505020304" pitchFamily="18" charset="0"/>
            </a:endParaRPr>
          </a:p>
        </p:txBody>
      </p:sp>
      <p:sp>
        <p:nvSpPr>
          <p:cNvPr id="12" name="Rechthoekige driehoek 11">
            <a:extLst>
              <a:ext uri="{FF2B5EF4-FFF2-40B4-BE49-F238E27FC236}">
                <a16:creationId xmlns:a16="http://schemas.microsoft.com/office/drawing/2014/main" id="{8A1F2716-F4A5-4F67-B55C-25217557F90D}"/>
              </a:ext>
            </a:extLst>
          </p:cNvPr>
          <p:cNvSpPr/>
          <p:nvPr/>
        </p:nvSpPr>
        <p:spPr>
          <a:xfrm rot="5400000">
            <a:off x="-17762" y="560968"/>
            <a:ext cx="262137" cy="226618"/>
          </a:xfrm>
          <a:prstGeom prst="rtTriangle">
            <a:avLst/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Graphic 3" descr="Onlinenetwerk met effen opvulling">
            <a:extLst>
              <a:ext uri="{FF2B5EF4-FFF2-40B4-BE49-F238E27FC236}">
                <a16:creationId xmlns:a16="http://schemas.microsoft.com/office/drawing/2014/main" id="{88C939AF-2197-4B35-B3AD-249ACE34B9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8161" y="2256518"/>
            <a:ext cx="1766899" cy="1766899"/>
          </a:xfrm>
          <a:prstGeom prst="rect">
            <a:avLst/>
          </a:prstGeom>
        </p:spPr>
      </p:pic>
      <p:pic>
        <p:nvPicPr>
          <p:cNvPr id="8" name="Graphic 7" descr="Mannelijke kok met effen opvulling">
            <a:extLst>
              <a:ext uri="{FF2B5EF4-FFF2-40B4-BE49-F238E27FC236}">
                <a16:creationId xmlns:a16="http://schemas.microsoft.com/office/drawing/2014/main" id="{5CF58B63-BF76-49A2-9F7D-2DD553960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14456" y="2256518"/>
            <a:ext cx="1531179" cy="1531179"/>
          </a:xfrm>
          <a:prstGeom prst="rect">
            <a:avLst/>
          </a:prstGeom>
        </p:spPr>
      </p:pic>
      <p:pic>
        <p:nvPicPr>
          <p:cNvPr id="10" name="Graphic 9" descr="Bord met effen opvulling">
            <a:extLst>
              <a:ext uri="{FF2B5EF4-FFF2-40B4-BE49-F238E27FC236}">
                <a16:creationId xmlns:a16="http://schemas.microsoft.com/office/drawing/2014/main" id="{855BCBB7-130C-459E-8257-C22BDA7E9F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20654" y="2890037"/>
            <a:ext cx="914400" cy="914400"/>
          </a:xfrm>
          <a:prstGeom prst="rect">
            <a:avLst/>
          </a:prstGeom>
        </p:spPr>
      </p:pic>
      <p:pic>
        <p:nvPicPr>
          <p:cNvPr id="14" name="Graphic 13" descr="Snoep met effen opvulling">
            <a:extLst>
              <a:ext uri="{FF2B5EF4-FFF2-40B4-BE49-F238E27FC236}">
                <a16:creationId xmlns:a16="http://schemas.microsoft.com/office/drawing/2014/main" id="{5F38B716-FD17-45D6-A8D0-BD3DE5119A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35313" y="3139967"/>
            <a:ext cx="358745" cy="358745"/>
          </a:xfrm>
          <a:prstGeom prst="rect">
            <a:avLst/>
          </a:prstGeom>
        </p:spPr>
      </p:pic>
      <p:pic>
        <p:nvPicPr>
          <p:cNvPr id="37" name="Graphic 36" descr="Snoep met effen opvulling">
            <a:extLst>
              <a:ext uri="{FF2B5EF4-FFF2-40B4-BE49-F238E27FC236}">
                <a16:creationId xmlns:a16="http://schemas.microsoft.com/office/drawing/2014/main" id="{995E9935-32AC-4DB0-BE88-F0B1D42B1C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26950" y="3167239"/>
            <a:ext cx="358745" cy="358745"/>
          </a:xfrm>
          <a:prstGeom prst="rect">
            <a:avLst/>
          </a:prstGeom>
        </p:spPr>
      </p:pic>
      <p:pic>
        <p:nvPicPr>
          <p:cNvPr id="38" name="Graphic 37" descr="Snoep met effen opvulling">
            <a:extLst>
              <a:ext uri="{FF2B5EF4-FFF2-40B4-BE49-F238E27FC236}">
                <a16:creationId xmlns:a16="http://schemas.microsoft.com/office/drawing/2014/main" id="{24AF04CB-D4F1-4FBA-83E4-ABE3B46B26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98639" y="3186317"/>
            <a:ext cx="358745" cy="358745"/>
          </a:xfrm>
          <a:prstGeom prst="rect">
            <a:avLst/>
          </a:prstGeom>
        </p:spPr>
      </p:pic>
      <p:pic>
        <p:nvPicPr>
          <p:cNvPr id="16" name="Graphic 15" descr="Kiosk met effen opvulling">
            <a:extLst>
              <a:ext uri="{FF2B5EF4-FFF2-40B4-BE49-F238E27FC236}">
                <a16:creationId xmlns:a16="http://schemas.microsoft.com/office/drawing/2014/main" id="{D1DFE821-ED87-4B42-A40D-288B583B37D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97166" y="2220235"/>
            <a:ext cx="1894007" cy="1894007"/>
          </a:xfrm>
          <a:prstGeom prst="rect">
            <a:avLst/>
          </a:prstGeom>
        </p:spPr>
      </p:pic>
      <p:sp>
        <p:nvSpPr>
          <p:cNvPr id="33" name="Tekstvak 32">
            <a:extLst>
              <a:ext uri="{FF2B5EF4-FFF2-40B4-BE49-F238E27FC236}">
                <a16:creationId xmlns:a16="http://schemas.microsoft.com/office/drawing/2014/main" id="{20E1F69A-1CB3-4645-9337-789F7C01A664}"/>
              </a:ext>
            </a:extLst>
          </p:cNvPr>
          <p:cNvSpPr txBox="1"/>
          <p:nvPr/>
        </p:nvSpPr>
        <p:spPr>
          <a:xfrm>
            <a:off x="746917" y="6165869"/>
            <a:ext cx="2086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i="1" dirty="0">
                <a:solidFill>
                  <a:schemeClr val="bg1"/>
                </a:solidFill>
              </a:rPr>
              <a:t>Bron: Berends, 2020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377CD93C-52DD-4F3F-BEE8-23668CAAA502}"/>
              </a:ext>
            </a:extLst>
          </p:cNvPr>
          <p:cNvSpPr txBox="1"/>
          <p:nvPr/>
        </p:nvSpPr>
        <p:spPr>
          <a:xfrm>
            <a:off x="3304829" y="6165868"/>
            <a:ext cx="2086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i="1" dirty="0">
                <a:solidFill>
                  <a:schemeClr val="bg1"/>
                </a:solidFill>
              </a:rPr>
              <a:t>Bron: EMFI, 2018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DA8DBD07-9934-49D4-AD74-25EC4725CBAD}"/>
              </a:ext>
            </a:extLst>
          </p:cNvPr>
          <p:cNvSpPr txBox="1"/>
          <p:nvPr/>
        </p:nvSpPr>
        <p:spPr>
          <a:xfrm>
            <a:off x="6120632" y="6165868"/>
            <a:ext cx="2070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i="1" dirty="0">
                <a:solidFill>
                  <a:schemeClr val="bg1"/>
                </a:solidFill>
              </a:rPr>
              <a:t>Bron: Interview </a:t>
            </a:r>
            <a:r>
              <a:rPr lang="nl-NL" sz="1200" b="1" i="1" dirty="0" err="1">
                <a:solidFill>
                  <a:schemeClr val="bg1"/>
                </a:solidFill>
              </a:rPr>
              <a:t>Eurest</a:t>
            </a:r>
            <a:r>
              <a:rPr lang="nl-NL" sz="1200" b="1" i="1" dirty="0">
                <a:solidFill>
                  <a:schemeClr val="bg1"/>
                </a:solidFill>
              </a:rPr>
              <a:t> medewerkers, 2022</a:t>
            </a:r>
          </a:p>
        </p:txBody>
      </p:sp>
    </p:spTree>
    <p:extLst>
      <p:ext uri="{BB962C8B-B14F-4D97-AF65-F5344CB8AC3E}">
        <p14:creationId xmlns:p14="http://schemas.microsoft.com/office/powerpoint/2010/main" val="281813641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3227</TotalTime>
  <Words>443</Words>
  <Application>Microsoft Office PowerPoint</Application>
  <PresentationFormat>Breedbeeld</PresentationFormat>
  <Paragraphs>159</Paragraphs>
  <Slides>13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Century Schoolbook</vt:lpstr>
      <vt:lpstr>Kantoorthema</vt:lpstr>
      <vt:lpstr>PowerPoint-presentatie</vt:lpstr>
      <vt:lpstr>Trends - algemeen</vt:lpstr>
      <vt:lpstr>Trends - studenten</vt:lpstr>
      <vt:lpstr>Trends - chocolade</vt:lpstr>
      <vt:lpstr>Product</vt:lpstr>
      <vt:lpstr>Positionering</vt:lpstr>
      <vt:lpstr>Schap - oud</vt:lpstr>
      <vt:lpstr>Schap - nieuw</vt:lpstr>
      <vt:lpstr>Promotie</vt:lpstr>
      <vt:lpstr>Social media</vt:lpstr>
      <vt:lpstr>Sampling</vt:lpstr>
      <vt:lpstr>Instore uitingen</vt:lpstr>
      <vt:lpstr>Kortom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Willem Scheepers</dc:creator>
  <cp:lastModifiedBy>Jeannou Domenie</cp:lastModifiedBy>
  <cp:revision>58</cp:revision>
  <dcterms:created xsi:type="dcterms:W3CDTF">2022-03-18T20:09:23Z</dcterms:created>
  <dcterms:modified xsi:type="dcterms:W3CDTF">2022-10-31T07:49:49Z</dcterms:modified>
</cp:coreProperties>
</file>